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92" r:id="rId3"/>
    <p:sldId id="258" r:id="rId4"/>
    <p:sldId id="290" r:id="rId5"/>
    <p:sldId id="289" r:id="rId6"/>
    <p:sldId id="259" r:id="rId7"/>
    <p:sldId id="260" r:id="rId8"/>
    <p:sldId id="262" r:id="rId9"/>
    <p:sldId id="264" r:id="rId10"/>
    <p:sldId id="263" r:id="rId11"/>
    <p:sldId id="261" r:id="rId12"/>
    <p:sldId id="265" r:id="rId13"/>
    <p:sldId id="266" r:id="rId14"/>
    <p:sldId id="268" r:id="rId15"/>
    <p:sldId id="269" r:id="rId16"/>
    <p:sldId id="270" r:id="rId17"/>
    <p:sldId id="293" r:id="rId18"/>
    <p:sldId id="295" r:id="rId19"/>
    <p:sldId id="294" r:id="rId20"/>
    <p:sldId id="271" r:id="rId21"/>
    <p:sldId id="272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4" r:id="rId30"/>
    <p:sldId id="291" r:id="rId31"/>
    <p:sldId id="285" r:id="rId32"/>
    <p:sldId id="267" r:id="rId33"/>
    <p:sldId id="287" r:id="rId34"/>
    <p:sldId id="296" r:id="rId35"/>
    <p:sldId id="297" r:id="rId36"/>
    <p:sldId id="298" r:id="rId37"/>
    <p:sldId id="286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89" autoAdjust="0"/>
    <p:restoredTop sz="72155" autoAdjust="0"/>
  </p:normalViewPr>
  <p:slideViewPr>
    <p:cSldViewPr snapToGrid="0">
      <p:cViewPr varScale="1">
        <p:scale>
          <a:sx n="80" d="100"/>
          <a:sy n="80" d="100"/>
        </p:scale>
        <p:origin x="133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komise, milí spolužáci, rád bych Vám představil obhajobu mé seminární práce na téma „</a:t>
            </a:r>
            <a:r>
              <a:rPr lang="en-US" sz="1200" dirty="0" err="1"/>
              <a:t>Počítačové</a:t>
            </a:r>
            <a:r>
              <a:rPr lang="en-US" sz="1200" dirty="0"/>
              <a:t> </a:t>
            </a:r>
            <a:r>
              <a:rPr lang="en-US" sz="1200" dirty="0" err="1"/>
              <a:t>modelování</a:t>
            </a:r>
            <a:r>
              <a:rPr lang="en-US" sz="1200" dirty="0"/>
              <a:t> </a:t>
            </a:r>
            <a:r>
              <a:rPr lang="en-US" sz="1200" dirty="0" err="1"/>
              <a:t>dynamických</a:t>
            </a:r>
            <a:r>
              <a:rPr lang="en-US" sz="1200" dirty="0"/>
              <a:t> </a:t>
            </a:r>
            <a:r>
              <a:rPr lang="en-US" sz="1200" dirty="0" err="1"/>
              <a:t>magnetických</a:t>
            </a:r>
            <a:r>
              <a:rPr lang="en-US" sz="1200" dirty="0"/>
              <a:t> </a:t>
            </a:r>
            <a:r>
              <a:rPr lang="en-US" sz="1200" dirty="0" err="1"/>
              <a:t>systémů</a:t>
            </a:r>
            <a:r>
              <a:rPr lang="en-US" sz="1200" dirty="0"/>
              <a:t> a </a:t>
            </a:r>
            <a:r>
              <a:rPr lang="en-US" sz="1200" dirty="0" err="1"/>
              <a:t>vývoj</a:t>
            </a:r>
            <a:r>
              <a:rPr lang="en-US" sz="1200" dirty="0"/>
              <a:t> </a:t>
            </a:r>
            <a:r>
              <a:rPr lang="en-US" sz="1200" dirty="0" err="1"/>
              <a:t>magnetických</a:t>
            </a:r>
            <a:r>
              <a:rPr lang="en-US" sz="1200" dirty="0"/>
              <a:t> </a:t>
            </a:r>
            <a:r>
              <a:rPr lang="en-US" sz="1200" dirty="0" err="1"/>
              <a:t>převodovek</a:t>
            </a:r>
            <a:r>
              <a:rPr lang="cs-CZ" dirty="0"/>
              <a:t>“.</a:t>
            </a:r>
            <a:r>
              <a:rPr lang="en-US" dirty="0"/>
              <a:t> </a:t>
            </a:r>
            <a:endParaRPr lang="cs-CZ" dirty="0"/>
          </a:p>
          <a:p>
            <a:r>
              <a:rPr lang="en-US" dirty="0"/>
              <a:t>Tato pr</a:t>
            </a:r>
            <a:r>
              <a:rPr lang="cs-CZ" dirty="0" err="1"/>
              <a:t>áce</a:t>
            </a:r>
            <a:r>
              <a:rPr lang="cs-CZ" dirty="0"/>
              <a:t> se zároveň uchází o zapojení so soutěže SOČ.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Další hodnotou důležitou v naší simulaci je moment setrvačnosti </a:t>
            </a:r>
            <a:r>
              <a:rPr lang="cs-CZ" dirty="0" err="1"/>
              <a:t>spinneru</a:t>
            </a:r>
            <a:r>
              <a:rPr lang="cs-CZ" dirty="0"/>
              <a:t>.</a:t>
            </a:r>
          </a:p>
          <a:p>
            <a:r>
              <a:rPr lang="cs-CZ" dirty="0"/>
              <a:t>Ten můžeme určit pomocí modelu fyzického kyvadla – </a:t>
            </a:r>
            <a:r>
              <a:rPr lang="cs-CZ" dirty="0" err="1"/>
              <a:t>spinner</a:t>
            </a:r>
            <a:r>
              <a:rPr lang="cs-CZ" dirty="0"/>
              <a:t> jednoduše zavěsíme a necháme oscilovat.</a:t>
            </a:r>
          </a:p>
          <a:p>
            <a:r>
              <a:rPr lang="cs-CZ" dirty="0"/>
              <a:t>Z frekvence jsme pak schopni dopočítat moment setrvačnosti, který je srovnatelný s externími zdroji.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i="1" dirty="0"/>
              <a:t>Moment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inertia</a:t>
            </a:r>
            <a:r>
              <a:rPr lang="cs-CZ" i="1" dirty="0"/>
              <a:t> = moment setrvačnosti</a:t>
            </a:r>
          </a:p>
          <a:p>
            <a:r>
              <a:rPr lang="cs-CZ" i="1" dirty="0" err="1"/>
              <a:t>Angular</a:t>
            </a:r>
            <a:r>
              <a:rPr lang="cs-CZ" i="1" dirty="0"/>
              <a:t> </a:t>
            </a:r>
            <a:r>
              <a:rPr lang="cs-CZ" i="1" dirty="0" err="1"/>
              <a:t>momentum</a:t>
            </a:r>
            <a:r>
              <a:rPr lang="cs-CZ" i="1" dirty="0"/>
              <a:t> = moment hybnosti</a:t>
            </a:r>
          </a:p>
          <a:p>
            <a:r>
              <a:rPr lang="cs-CZ" i="1" dirty="0" err="1"/>
              <a:t>Torque</a:t>
            </a:r>
            <a:r>
              <a:rPr lang="cs-CZ" i="1" dirty="0"/>
              <a:t> = moment síly</a:t>
            </a:r>
          </a:p>
          <a:p>
            <a:r>
              <a:rPr lang="cs-CZ" i="1" dirty="0" err="1"/>
              <a:t>Physical</a:t>
            </a:r>
            <a:r>
              <a:rPr lang="cs-CZ" i="1" dirty="0"/>
              <a:t> </a:t>
            </a:r>
            <a:r>
              <a:rPr lang="cs-CZ" i="1" dirty="0" err="1"/>
              <a:t>pendulum</a:t>
            </a:r>
            <a:r>
              <a:rPr lang="cs-CZ" i="1" dirty="0"/>
              <a:t> = fyzické kyvadlo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Poslední jev, který musíme simulovat, je tření.</a:t>
            </a:r>
          </a:p>
          <a:p>
            <a:r>
              <a:rPr lang="cs-CZ" dirty="0"/>
              <a:t>Ze sledování jsme odhadli, že hlavní třecí složky budou pocházet z:</a:t>
            </a:r>
          </a:p>
          <a:p>
            <a:pPr marL="228600" indent="-228600">
              <a:buAutoNum type="arabicParenR"/>
            </a:pPr>
            <a:r>
              <a:rPr lang="cs-CZ" dirty="0"/>
              <a:t>tření uvnitř ložiska, které je nezávislé na rychlosti a označíme ho alfa</a:t>
            </a:r>
          </a:p>
          <a:p>
            <a:pPr marL="228600" indent="-228600">
              <a:buAutoNum type="arabicParenR"/>
            </a:pPr>
            <a:r>
              <a:rPr lang="cs-CZ" dirty="0"/>
              <a:t>a z turbulentního odporu vzduchu, který roste kvadraticky s rychlostí a označíme ho </a:t>
            </a:r>
            <a:r>
              <a:rPr lang="cs-CZ" dirty="0" err="1"/>
              <a:t>gamma</a:t>
            </a:r>
            <a:endParaRPr lang="cs-CZ" dirty="0"/>
          </a:p>
          <a:p>
            <a:pPr marL="228600" indent="-228600">
              <a:buAutoNum type="arabicParenR"/>
            </a:pPr>
            <a:endParaRPr lang="cs-CZ" dirty="0"/>
          </a:p>
          <a:p>
            <a:pPr marL="0" indent="0">
              <a:buNone/>
            </a:pPr>
            <a:r>
              <a:rPr lang="cs-CZ" dirty="0"/>
              <a:t>Nakonec jsme se snažili zakomponovat i lineární složku beta, ale ukázalo se, že ta není fyzikálně signifikantní a tak jsme ji později zavrhli.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Pomocí těchto dvou/tří koeficientů můžeme sestavit diferenciální rovnici, která má analytické řešení.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dirty="0"/>
              <a:t>Lineární složka by mohla být např.: laminární odpor vzduchu (</a:t>
            </a:r>
            <a:r>
              <a:rPr lang="cs-CZ" dirty="0" err="1"/>
              <a:t>Stokes</a:t>
            </a:r>
            <a:r>
              <a:rPr lang="cs-CZ" dirty="0"/>
              <a:t>‘ drag)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34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tomto slidu můžete vidět srovnání našeho analytického řešení (červeně) s naměřenou rychlostí </a:t>
            </a:r>
            <a:r>
              <a:rPr lang="cs-CZ" b="0" dirty="0" err="1"/>
              <a:t>spinneru</a:t>
            </a:r>
            <a:r>
              <a:rPr lang="cs-CZ" b="0" dirty="0"/>
              <a:t> (zeleně).</a:t>
            </a:r>
          </a:p>
          <a:p>
            <a:r>
              <a:rPr lang="cs-CZ" b="0" dirty="0"/>
              <a:t>Vlevo nezapočítáváme lineární koeficient, vpravo ano. V obou případech je však shoda velmi dobrá.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nyní se konečně dostáváme k samotné simulaci.</a:t>
            </a:r>
          </a:p>
          <a:p>
            <a:r>
              <a:rPr lang="cs-CZ" dirty="0"/>
              <a:t>Jedná se o diskrétní simulaci</a:t>
            </a:r>
            <a:r>
              <a:rPr lang="cs-CZ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což znamená, že </a:t>
            </a:r>
            <a:r>
              <a:rPr lang="cs-CZ" dirty="0"/>
              <a:t>se pomocí nějakých pravidel snažíme předpovědět budoucí stav ze stávajícího stavu.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cs-C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Tomuto procesu rozdělení nějakého spojitého jevu na diskrétní momenty se říká časová diskretizace.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cs-CZ" dirty="0"/>
          </a:p>
          <a:p>
            <a:r>
              <a:rPr lang="cs-CZ" dirty="0"/>
              <a:t>Začáteční stav </a:t>
            </a:r>
            <a:r>
              <a:rPr lang="cs-CZ" dirty="0" err="1"/>
              <a:t>spinneru</a:t>
            </a:r>
            <a:r>
              <a:rPr lang="cs-CZ" dirty="0"/>
              <a:t> tedy obsahuje všechny potřebné informace, jako pozici, rychlost a úhel</a:t>
            </a:r>
          </a:p>
          <a:p>
            <a:r>
              <a:rPr lang="cs-CZ" dirty="0"/>
              <a:t>a z těch poté vypočítá moment síly působící na </a:t>
            </a:r>
            <a:r>
              <a:rPr lang="cs-CZ" dirty="0" err="1"/>
              <a:t>spinner</a:t>
            </a:r>
            <a:r>
              <a:rPr lang="cs-CZ" dirty="0"/>
              <a:t> kvůli magnetickým interakcím.</a:t>
            </a:r>
          </a:p>
          <a:p>
            <a:endParaRPr lang="cs-CZ" dirty="0"/>
          </a:p>
          <a:p>
            <a:r>
              <a:rPr lang="cs-CZ" dirty="0"/>
              <a:t>Řídící rovnice jsou zde:</a:t>
            </a:r>
          </a:p>
          <a:p>
            <a:r>
              <a:rPr lang="cs-CZ" dirty="0"/>
              <a:t>Moment síly, neboli změna momentu hybnosti je součet všech interakcí externích magnetů.</a:t>
            </a:r>
          </a:p>
          <a:p>
            <a:r>
              <a:rPr lang="cs-CZ" dirty="0"/>
              <a:t>A silová a momentová složka je popsána takto.</a:t>
            </a:r>
          </a:p>
          <a:p>
            <a:endParaRPr lang="cs-CZ" dirty="0"/>
          </a:p>
          <a:p>
            <a:r>
              <a:rPr lang="cs-CZ" dirty="0"/>
              <a:t>K dalšímu zpřesnění simulace ještě využíváme metodu </a:t>
            </a:r>
            <a:r>
              <a:rPr lang="cs-CZ" dirty="0" err="1"/>
              <a:t>Runge-Kutta</a:t>
            </a:r>
            <a:r>
              <a:rPr lang="cs-CZ" dirty="0"/>
              <a:t> 4. stupně.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en-US" dirty="0"/>
              <a:t>T</a:t>
            </a:r>
            <a:r>
              <a:rPr lang="cs-CZ" dirty="0" err="1"/>
              <a:t>ypy</a:t>
            </a:r>
            <a:r>
              <a:rPr lang="cs-CZ" dirty="0"/>
              <a:t> simulací:</a:t>
            </a:r>
          </a:p>
          <a:p>
            <a:r>
              <a:rPr lang="cs-CZ" dirty="0"/>
              <a:t>- Stochastické: náhodná čísla, finanční matematika, simulování trhu</a:t>
            </a:r>
          </a:p>
          <a:p>
            <a:r>
              <a:rPr lang="cs-CZ" dirty="0"/>
              <a:t>- </a:t>
            </a:r>
            <a:r>
              <a:rPr lang="cs-CZ" dirty="0" err="1"/>
              <a:t>Discrete</a:t>
            </a:r>
            <a:r>
              <a:rPr lang="cs-CZ" dirty="0"/>
              <a:t> event </a:t>
            </a:r>
            <a:r>
              <a:rPr lang="cs-CZ" dirty="0" err="1"/>
              <a:t>simulation</a:t>
            </a:r>
            <a:r>
              <a:rPr lang="cs-CZ" dirty="0"/>
              <a:t> (DES; diskrétní </a:t>
            </a:r>
            <a:r>
              <a:rPr lang="cs-CZ" dirty="0" err="1"/>
              <a:t>simulce</a:t>
            </a:r>
            <a:r>
              <a:rPr lang="cs-CZ" dirty="0"/>
              <a:t>)</a:t>
            </a:r>
          </a:p>
          <a:p>
            <a:r>
              <a:rPr lang="cs-CZ" dirty="0"/>
              <a:t>- </a:t>
            </a:r>
            <a:r>
              <a:rPr lang="cs-CZ" dirty="0" err="1"/>
              <a:t>continuous</a:t>
            </a:r>
            <a:r>
              <a:rPr lang="cs-CZ" dirty="0"/>
              <a:t> </a:t>
            </a:r>
            <a:r>
              <a:rPr lang="cs-CZ" dirty="0" err="1"/>
              <a:t>dynamic</a:t>
            </a:r>
            <a:r>
              <a:rPr lang="cs-CZ" dirty="0"/>
              <a:t> </a:t>
            </a:r>
            <a:r>
              <a:rPr lang="cs-CZ" dirty="0" err="1"/>
              <a:t>simulations</a:t>
            </a:r>
            <a:r>
              <a:rPr lang="cs-CZ" dirty="0"/>
              <a:t>: numerická řešení diferenciálních rovnic</a:t>
            </a:r>
          </a:p>
          <a:p>
            <a:r>
              <a:rPr lang="cs-CZ" dirty="0"/>
              <a:t>- Monte Carlo: náhodné </a:t>
            </a:r>
            <a:r>
              <a:rPr lang="cs-CZ" dirty="0" err="1"/>
              <a:t>zvorkování</a:t>
            </a:r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Runge-Kutta</a:t>
            </a:r>
            <a:r>
              <a:rPr lang="cs-CZ" dirty="0"/>
              <a:t> metody: rodina iterativních metod pro řešení diferenciálních rovnic využívající </a:t>
            </a:r>
            <a:r>
              <a:rPr lang="cs-CZ" b="1" dirty="0"/>
              <a:t>časové diskretizace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7EC4C-96F0-4EF8-DFBE-7604A3A3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852AB19-8458-01D4-467D-3FA08183C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669F79B0-2C38-3C68-A554-AEC07D340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42E6579-4EE6-21AA-7429-47633C2FC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6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Celý průběh simulace pak můžeme shrnout v tomto vývojovém diagramu:</a:t>
            </a:r>
          </a:p>
          <a:p>
            <a:pPr marL="228600" indent="-228600">
              <a:buAutoNum type="arabicParenR"/>
            </a:pPr>
            <a:r>
              <a:rPr lang="cs-CZ" dirty="0"/>
              <a:t>Vytvoříme simulační kontext a definujeme simulační parametry a všechny </a:t>
            </a:r>
            <a:r>
              <a:rPr lang="cs-CZ" dirty="0" err="1"/>
              <a:t>spinnery</a:t>
            </a: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Vytvoříme tzv. </a:t>
            </a:r>
            <a:r>
              <a:rPr lang="cs-CZ" dirty="0" err="1"/>
              <a:t>phi</a:t>
            </a:r>
            <a:r>
              <a:rPr lang="cs-CZ" dirty="0"/>
              <a:t>-stav, který se stará o integraci úhlové rychlosti, abychom získali nový úhel</a:t>
            </a:r>
          </a:p>
          <a:p>
            <a:pPr marL="228600" indent="-228600">
              <a:buAutoNum type="arabicParenR"/>
            </a:pPr>
            <a:r>
              <a:rPr lang="cs-CZ" dirty="0"/>
              <a:t>Pro toto je však ještě potřeba provést druhou integraci, abychom z momentu síly získali novou úhlovou rychlosti</a:t>
            </a:r>
          </a:p>
          <a:p>
            <a:pPr marL="228600" indent="-228600">
              <a:buAutoNum type="arabicParenR"/>
            </a:pPr>
            <a:r>
              <a:rPr lang="cs-CZ" dirty="0"/>
              <a:t>Tento proces opakujeme jak dlouho je potřeba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Nyní se vrátíme k experimentům a podíváme se na </a:t>
            </a:r>
            <a:r>
              <a:rPr lang="cs-CZ" b="0" dirty="0" err="1"/>
              <a:t>magentické</a:t>
            </a:r>
            <a:r>
              <a:rPr lang="cs-CZ" b="0" dirty="0"/>
              <a:t> vázání.</a:t>
            </a:r>
          </a:p>
          <a:p>
            <a:r>
              <a:rPr lang="cs-CZ" b="0" dirty="0"/>
              <a:t>Pokud máme dva </a:t>
            </a:r>
            <a:r>
              <a:rPr lang="cs-CZ" b="0" dirty="0" err="1"/>
              <a:t>spinnery</a:t>
            </a:r>
            <a:r>
              <a:rPr lang="cs-CZ" b="0" dirty="0"/>
              <a:t> a jeden z nich roztáčíme motorem, ten druhý se může začít také točit a udržovat si svou rychlost.</a:t>
            </a:r>
          </a:p>
          <a:p>
            <a:r>
              <a:rPr lang="cs-CZ" b="0" dirty="0"/>
              <a:t>Toto je magnetická vazba.</a:t>
            </a:r>
          </a:p>
          <a:p>
            <a:r>
              <a:rPr lang="cs-CZ" b="0" dirty="0"/>
              <a:t>Zároveň jsme však schopni vytvářet i jiné módy vazeb, což znamená, že poměr otáčení není pouze 1:1.</a:t>
            </a:r>
          </a:p>
          <a:p>
            <a:r>
              <a:rPr lang="cs-CZ" b="0" dirty="0"/>
              <a:t>Můžeme tedy mít hnací </a:t>
            </a:r>
            <a:r>
              <a:rPr lang="cs-CZ" b="0" dirty="0" err="1"/>
              <a:t>spinner</a:t>
            </a:r>
            <a:r>
              <a:rPr lang="cs-CZ" b="0" dirty="0"/>
              <a:t>, který se otáčí nějakou rychlostí, ale hnaný </a:t>
            </a:r>
            <a:r>
              <a:rPr lang="cs-CZ" b="0" dirty="0" err="1"/>
              <a:t>spinenr</a:t>
            </a:r>
            <a:r>
              <a:rPr lang="cs-CZ" b="0" dirty="0"/>
              <a:t> se otáčí poloviční, nebo dvakrát vyšší, rychlostí.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těchto výsledcích našich měření můžeme sledovat hned několik módů.</a:t>
            </a:r>
          </a:p>
          <a:p>
            <a:r>
              <a:rPr lang="cs-CZ" b="0" dirty="0"/>
              <a:t>Nejzajímavější je však případ 2:1, kdy hnaný </a:t>
            </a:r>
            <a:r>
              <a:rPr lang="cs-CZ" b="0" dirty="0" err="1"/>
              <a:t>spinner</a:t>
            </a:r>
            <a:r>
              <a:rPr lang="cs-CZ" b="0" dirty="0"/>
              <a:t> spadnul z vyššího módu na mód nižší, kolem kterého osciloval.</a:t>
            </a:r>
          </a:p>
          <a:p>
            <a:r>
              <a:rPr lang="cs-CZ" b="0" dirty="0"/>
              <a:t>Podobná oscilace je i u módu 1:1.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Ze začátku bych chtěl představit úlohu, kterou je tato práce inspirována. </a:t>
            </a:r>
          </a:p>
          <a:p>
            <a:r>
              <a:rPr lang="cs-CZ" dirty="0"/>
              <a:t>Jedná se o 10. úlohu letošního Turnaje mladých fyziků, která se zabývá prstovými točítky (anglicky </a:t>
            </a:r>
            <a:r>
              <a:rPr lang="cs-CZ" dirty="0" err="1"/>
              <a:t>fidget</a:t>
            </a:r>
            <a:r>
              <a:rPr lang="cs-CZ" dirty="0"/>
              <a:t> </a:t>
            </a:r>
            <a:r>
              <a:rPr lang="cs-CZ" dirty="0" err="1"/>
              <a:t>spinnery</a:t>
            </a:r>
            <a:r>
              <a:rPr lang="cs-CZ" dirty="0"/>
              <a:t>), které jsou osazeny magnety.</a:t>
            </a:r>
          </a:p>
          <a:p>
            <a:r>
              <a:rPr lang="cs-CZ" dirty="0"/>
              <a:t>Naším úkolem v této úloze je sledování a popis jejich vzájemné interakce.</a:t>
            </a:r>
          </a:p>
          <a:p>
            <a:r>
              <a:rPr lang="cs-CZ" dirty="0"/>
              <a:t>Naše řešení, které v této prezentaci představím, obsahuje: …</a:t>
            </a:r>
          </a:p>
          <a:p>
            <a:endParaRPr lang="cs-CZ" dirty="0"/>
          </a:p>
          <a:p>
            <a:r>
              <a:rPr lang="cs-CZ" dirty="0"/>
              <a:t>a jako poslední se budeme </a:t>
            </a:r>
            <a:r>
              <a:rPr lang="cs-CZ" dirty="0" err="1"/>
              <a:t>zabívat</a:t>
            </a:r>
            <a:endParaRPr lang="cs-CZ" dirty="0"/>
          </a:p>
          <a:p>
            <a:endParaRPr lang="cs-CZ" dirty="0"/>
          </a:p>
          <a:p>
            <a:r>
              <a:rPr lang="cs-CZ" dirty="0"/>
              <a:t>Nakonec se podíváme i na to, jak můžeme pomocí získaných poznatků vytvořit efektivnější magnetickou převodovku.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Tuto oscilaci kolem nějakého rychlostního ekvilibria jsme bylo schopni také simulovat, jak je možné vidět na tomto grafu.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Když už víme, že jsme schopni vazbu vytvořit, přichází otázka toho, jak velký moment síly jsme pomocí ní schopni přenést.</a:t>
            </a:r>
          </a:p>
          <a:p>
            <a:r>
              <a:rPr lang="cs-CZ" b="0" dirty="0"/>
              <a:t>Abychom toto zjistili, upravili jsme hnaný </a:t>
            </a:r>
            <a:r>
              <a:rPr lang="cs-CZ" b="0" dirty="0" err="1"/>
              <a:t>spinner</a:t>
            </a:r>
            <a:r>
              <a:rPr lang="cs-CZ" b="0" dirty="0"/>
              <a:t> tak, že jsme k němu připevnili lehkou brzdnou vrtuli. </a:t>
            </a:r>
          </a:p>
          <a:p>
            <a:r>
              <a:rPr lang="cs-CZ" b="0" dirty="0"/>
              <a:t>Tímto jsme zvýšili odpor vzduchu, což bude naše zátěž.</a:t>
            </a:r>
          </a:p>
          <a:p>
            <a:r>
              <a:rPr lang="cs-CZ" b="0" dirty="0"/>
              <a:t>Přenesený moment síly pak poměrně jednoduše dopočítáme pomocí nejvyšší dosažené rychlosti, při které se vazba nerozbije.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Přenesený moment jsme pak sledovali v závislosti na dvou parametrech: vzdálenosti </a:t>
            </a:r>
            <a:r>
              <a:rPr lang="cs-CZ" b="0" dirty="0" err="1"/>
              <a:t>spinnerů</a:t>
            </a:r>
            <a:r>
              <a:rPr lang="cs-CZ" b="0" dirty="0"/>
              <a:t> a počtu magnetů.</a:t>
            </a:r>
          </a:p>
          <a:p>
            <a:r>
              <a:rPr lang="cs-CZ" b="0" dirty="0"/>
              <a:t>Moment roste přibližně lineárně s počtem magnetů, ale opět klesá se čtvrtou mocninou vzdálenosti.</a:t>
            </a:r>
          </a:p>
          <a:p>
            <a:r>
              <a:rPr lang="cs-CZ" b="0" dirty="0"/>
              <a:t>Přenesený moment síly je však velmi malý.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Prvním krokem našeho řešení bylo úvodní sledování, z něhož jsme si odnesli několik poznatků.</a:t>
            </a:r>
          </a:p>
          <a:p>
            <a:pPr marL="228600" indent="-228600">
              <a:buAutoNum type="arabicParenR"/>
            </a:pPr>
            <a:r>
              <a:rPr lang="cs-CZ" b="0" dirty="0"/>
              <a:t>Rychle rotující </a:t>
            </a:r>
            <a:r>
              <a:rPr lang="cs-CZ" b="0" dirty="0" err="1"/>
              <a:t>spinner</a:t>
            </a:r>
            <a:r>
              <a:rPr lang="cs-CZ" b="0" dirty="0"/>
              <a:t> se chová jako </a:t>
            </a:r>
            <a:r>
              <a:rPr lang="cs-CZ" b="0" dirty="0" err="1"/>
              <a:t>permanetnní</a:t>
            </a:r>
            <a:r>
              <a:rPr lang="cs-CZ" b="0" dirty="0"/>
              <a:t> magnet.</a:t>
            </a:r>
          </a:p>
          <a:p>
            <a:pPr marL="228600" indent="-228600">
              <a:buAutoNum type="arabicParenR"/>
            </a:pPr>
            <a:r>
              <a:rPr lang="cs-CZ" b="0" dirty="0"/>
              <a:t>Pomalé </a:t>
            </a:r>
            <a:r>
              <a:rPr lang="cs-CZ" b="0" dirty="0" err="1"/>
              <a:t>spinnery</a:t>
            </a:r>
            <a:r>
              <a:rPr lang="cs-CZ" b="0" dirty="0"/>
              <a:t> se schovají chaoticky</a:t>
            </a:r>
          </a:p>
          <a:p>
            <a:pPr marL="228600" indent="-228600">
              <a:buAutoNum type="arabicParenR"/>
            </a:pPr>
            <a:r>
              <a:rPr lang="cs-CZ" b="0" dirty="0"/>
              <a:t>Více </a:t>
            </a:r>
            <a:r>
              <a:rPr lang="cs-CZ" b="0" dirty="0" err="1"/>
              <a:t>spinnerů</a:t>
            </a:r>
            <a:r>
              <a:rPr lang="cs-CZ" b="0" dirty="0"/>
              <a:t> se též chová chaoticky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principu podobném našim </a:t>
            </a:r>
            <a:r>
              <a:rPr lang="cs-CZ" b="0" dirty="0" err="1"/>
              <a:t>spinnerům</a:t>
            </a:r>
            <a:r>
              <a:rPr lang="cs-CZ" b="0" dirty="0"/>
              <a:t> fungují i magnetické převody, které jsou řádově silnější.</a:t>
            </a:r>
          </a:p>
          <a:p>
            <a:r>
              <a:rPr lang="cs-CZ" b="0" dirty="0"/>
              <a:t>Hlavním rozdílem mezi </a:t>
            </a:r>
            <a:r>
              <a:rPr lang="cs-CZ" b="0" dirty="0" err="1"/>
              <a:t>spinnery</a:t>
            </a:r>
            <a:r>
              <a:rPr lang="cs-CZ" b="0" dirty="0"/>
              <a:t> a </a:t>
            </a:r>
            <a:r>
              <a:rPr lang="cs-CZ" b="0" dirty="0" err="1"/>
              <a:t>mag</a:t>
            </a:r>
            <a:r>
              <a:rPr lang="cs-CZ" b="0" dirty="0"/>
              <a:t>. převodovkami je použití pólových párů s opačnými póly vedle sebe.</a:t>
            </a:r>
          </a:p>
          <a:p>
            <a:r>
              <a:rPr lang="cs-CZ" b="0" dirty="0"/>
              <a:t>Tímto se vytvoří takový pomyslný magnetický zub a pomocí toho jsme schopni vytvořit magnetické ekvivalenty všech možných ozubených soukolí.</a:t>
            </a:r>
          </a:p>
          <a:p>
            <a:r>
              <a:rPr lang="cs-CZ" b="0" dirty="0"/>
              <a:t>Lepší jsou však magnetické převody, které používají tzv. modulátor.</a:t>
            </a:r>
          </a:p>
          <a:p>
            <a:endParaRPr lang="cs-CZ" b="0" dirty="0"/>
          </a:p>
          <a:p>
            <a:r>
              <a:rPr lang="cs-CZ" dirty="0"/>
              <a:t>--------------------------------------------------------</a:t>
            </a:r>
            <a:endParaRPr lang="cs-CZ" b="0" dirty="0"/>
          </a:p>
          <a:p>
            <a:endParaRPr lang="cs-CZ" b="0" dirty="0"/>
          </a:p>
          <a:p>
            <a:r>
              <a:rPr lang="cs-CZ" b="0" dirty="0"/>
              <a:t>Šnekový převod</a:t>
            </a:r>
          </a:p>
          <a:p>
            <a:r>
              <a:rPr lang="cs-CZ" b="0" dirty="0"/>
              <a:t>ozubený hřeben s pastorkem</a:t>
            </a:r>
          </a:p>
          <a:p>
            <a:r>
              <a:rPr lang="cs-CZ" b="0" dirty="0"/>
              <a:t>kuželové ozubené kolo</a:t>
            </a:r>
          </a:p>
          <a:p>
            <a:r>
              <a:rPr lang="cs-CZ" b="0" dirty="0"/>
              <a:t>vnější čelní ozubené kolo </a:t>
            </a:r>
          </a:p>
          <a:p>
            <a:r>
              <a:rPr lang="cs-CZ" b="0" dirty="0"/>
              <a:t>vnitřní čelní ozubené kolo </a:t>
            </a:r>
          </a:p>
          <a:p>
            <a:r>
              <a:rPr lang="cs-CZ" b="0" dirty="0"/>
              <a:t>planetové soukolí</a:t>
            </a:r>
          </a:p>
          <a:p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Modulátor, jak již z názvu vyplývá, moduluje magnetický tok tak, aby perioda vnějšího </a:t>
            </a:r>
            <a:r>
              <a:rPr lang="cs-CZ" dirty="0" err="1"/>
              <a:t>rototu</a:t>
            </a:r>
            <a:r>
              <a:rPr lang="cs-CZ" dirty="0"/>
              <a:t> odpovídala periodě vnitřního rotoru.</a:t>
            </a:r>
          </a:p>
          <a:p>
            <a:r>
              <a:rPr lang="cs-CZ" dirty="0"/>
              <a:t>K modulování se používají látky s vysokou permeabilitou a počet modulátorových nástavců musí být roven součtu vnitřních a vnějších pólových párů.</a:t>
            </a:r>
          </a:p>
          <a:p>
            <a:endParaRPr lang="cs-CZ" dirty="0"/>
          </a:p>
          <a:p>
            <a:r>
              <a:rPr lang="cs-CZ" dirty="0"/>
              <a:t>Modulace funguje tak, že každý modulátorový nástavec je posunut o krapet menší úhel, než je úhel mezi vnějšími pólovými páry.</a:t>
            </a:r>
          </a:p>
          <a:p>
            <a:r>
              <a:rPr lang="cs-CZ" dirty="0"/>
              <a:t>Tím získáváme plynulou vlnu, jejíž perioda je stejná jako perioda vnitřního rotoru.</a:t>
            </a:r>
          </a:p>
          <a:p>
            <a:r>
              <a:rPr lang="cs-CZ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21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No a nyní se dostáváme k mému vlastnímu návrhu.</a:t>
            </a:r>
          </a:p>
          <a:p>
            <a:r>
              <a:rPr lang="cs-CZ" dirty="0"/>
              <a:t>Jedná se o modulátorovou převodovku s převodem 1:3.</a:t>
            </a:r>
          </a:p>
          <a:p>
            <a:r>
              <a:rPr lang="cs-CZ" dirty="0"/>
              <a:t>Byla navržena v programu </a:t>
            </a:r>
            <a:r>
              <a:rPr lang="cs-CZ" dirty="0" err="1"/>
              <a:t>Fusion</a:t>
            </a:r>
            <a:r>
              <a:rPr lang="cs-CZ" dirty="0"/>
              <a:t> 360 a skládá se z 5 částí.</a:t>
            </a:r>
          </a:p>
          <a:p>
            <a:r>
              <a:rPr lang="cs-CZ" dirty="0"/>
              <a:t>Vnitřní rotor má 4 PP, vnější 12 PP a tedy 16 modulátorových nástavců.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detail a řez návrhem.</a:t>
            </a:r>
          </a:p>
          <a:p>
            <a:r>
              <a:rPr lang="cs-CZ" dirty="0"/>
              <a:t>Vlevo vidíme modulátor s drážkami na vložení nástavců.</a:t>
            </a:r>
          </a:p>
          <a:p>
            <a:r>
              <a:rPr lang="cs-CZ" dirty="0"/>
              <a:t>Uprostřed je vnější rotor, který v sobě má 24 otvorů pro magnety.</a:t>
            </a:r>
          </a:p>
          <a:p>
            <a:r>
              <a:rPr lang="cs-CZ" dirty="0"/>
              <a:t>Vpravo je vidět řez modelem.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Nakonec bych rád celou prezentaci shrnul:</a:t>
            </a:r>
          </a:p>
          <a:p>
            <a:pPr marL="228600" indent="-228600">
              <a:buAutoNum type="arabicParenR"/>
            </a:pPr>
            <a:r>
              <a:rPr lang="cs-CZ" b="0" dirty="0"/>
              <a:t>Byl dosažen hlavní cíl, kterým bylo sestrojení modulátorové magnetické převodovky.</a:t>
            </a:r>
          </a:p>
          <a:p>
            <a:pPr marL="228600" indent="-228600">
              <a:buAutoNum type="arabicParenR"/>
            </a:pPr>
            <a:r>
              <a:rPr lang="cs-CZ" b="0" dirty="0"/>
              <a:t>Dále bylo popsáno magnetické vázání a přenos momentu síly</a:t>
            </a:r>
          </a:p>
          <a:p>
            <a:pPr marL="228600" indent="-228600">
              <a:buAutoNum type="arabicParenR"/>
            </a:pPr>
            <a:r>
              <a:rPr lang="cs-CZ" b="0" dirty="0"/>
              <a:t>Byla vytvořena a ověřena simulace</a:t>
            </a:r>
          </a:p>
          <a:p>
            <a:pPr marL="228600" indent="-228600">
              <a:buAutoNum type="arabicParenR"/>
            </a:pPr>
            <a:r>
              <a:rPr lang="cs-CZ" b="0" dirty="0"/>
              <a:t>byl nalezen analytický popis třecích sil působících na </a:t>
            </a:r>
            <a:r>
              <a:rPr lang="cs-CZ" b="0" dirty="0" err="1"/>
              <a:t>spinner</a:t>
            </a:r>
            <a:r>
              <a:rPr lang="cs-CZ" b="0" dirty="0"/>
              <a:t> </a:t>
            </a:r>
          </a:p>
          <a:p>
            <a:pPr marL="228600" indent="-228600">
              <a:buAutoNum type="arabicParenR"/>
            </a:pPr>
            <a:r>
              <a:rPr lang="cs-CZ" b="0" dirty="0"/>
              <a:t>A nakonec byly představeny metody jako měřit moment setrvačnosti a remanenci.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Když už jsme si problém osahali, přichází na řadu druhý krok a tím je určení relevantních parametrů.</a:t>
            </a:r>
          </a:p>
          <a:p>
            <a:r>
              <a:rPr lang="cs-CZ" dirty="0"/>
              <a:t>Ty si rozdělíme do několika kategorií:</a:t>
            </a:r>
          </a:p>
          <a:p>
            <a:pPr marL="228600" indent="-228600">
              <a:buAutoNum type="arabicParenR"/>
            </a:pPr>
            <a:r>
              <a:rPr lang="cs-CZ" dirty="0"/>
              <a:t>konfigurace, která zahrnuje pozice, rychlosti a nasměrování magnetů</a:t>
            </a:r>
          </a:p>
          <a:p>
            <a:pPr marL="228600" indent="-228600">
              <a:buAutoNum type="arabicParenR"/>
            </a:pPr>
            <a:r>
              <a:rPr lang="cs-CZ" dirty="0"/>
              <a:t>dále tření, ke kterému se dostaneme za chvíli</a:t>
            </a:r>
          </a:p>
          <a:p>
            <a:pPr marL="228600" indent="-228600">
              <a:buAutoNum type="arabicParenR"/>
            </a:pPr>
            <a:r>
              <a:rPr lang="cs-CZ" dirty="0"/>
              <a:t>vlastnosti </a:t>
            </a:r>
            <a:r>
              <a:rPr lang="cs-CZ" dirty="0" err="1"/>
              <a:t>spinneru</a:t>
            </a:r>
            <a:r>
              <a:rPr lang="cs-CZ" dirty="0"/>
              <a:t> jako velikost a moment setrvačnosti</a:t>
            </a:r>
          </a:p>
          <a:p>
            <a:pPr marL="228600" indent="-228600">
              <a:buAutoNum type="arabicParenR"/>
            </a:pPr>
            <a:r>
              <a:rPr lang="cs-CZ" dirty="0"/>
              <a:t>nakonec vlastnosti magnetů - jako síla a velikost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dirty="0"/>
              <a:t>Vybrali jsme vertikální orientaci</a:t>
            </a:r>
          </a:p>
          <a:p>
            <a:r>
              <a:rPr lang="cs-CZ" dirty="0"/>
              <a:t>Jiné konfigurace by možná byly lepší, jelikož magnetická B-složka je nenulová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nyní se dostáváme k modelu.</a:t>
            </a:r>
          </a:p>
          <a:p>
            <a:r>
              <a:rPr lang="cs-CZ" dirty="0"/>
              <a:t>Náš model aproximuje každý magnet jako jeden magnetický dipól, jehož velikost můžeme šikovně určit pomocí tzv. remanence.</a:t>
            </a:r>
          </a:p>
          <a:p>
            <a:r>
              <a:rPr lang="cs-CZ" dirty="0"/>
              <a:t>Remanence je magnetizace, kterou si látka udržuje po odstranění vnějšího magnetického pole, a závisí na materiálu, ze kterého je magnet.</a:t>
            </a:r>
          </a:p>
          <a:p>
            <a:endParaRPr lang="cs-CZ" dirty="0"/>
          </a:p>
          <a:p>
            <a:r>
              <a:rPr lang="cs-CZ" dirty="0"/>
              <a:t>Tento model je pro nás dobrý, protože magnety jsou relativně malé a můžeme pomocí něho jednoduše vypočítat síly a momenty sil působící mezi dvěma magnety.</a:t>
            </a:r>
          </a:p>
          <a:p>
            <a:endParaRPr lang="cs-CZ" dirty="0"/>
          </a:p>
          <a:p>
            <a:r>
              <a:rPr lang="cs-CZ" dirty="0"/>
              <a:t>Mezi další jevy, které však nejsme schopni simulovat, patří nějaké koncentrické síly na ložisko nebo oscilace a chrastění ložisek.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dirty="0"/>
              <a:t>Aproximace magnetickými dipóly přestává fungovat na malých vzdálenostech =&gt; FEMM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 naši simulaci budeme potřebovat určit remanenci našich magnetů, k čemuž použijeme předchozí dva vzorce.</a:t>
            </a:r>
          </a:p>
          <a:p>
            <a:r>
              <a:rPr lang="cs-CZ" dirty="0"/>
              <a:t>Ty lehce upravíme a získáme tím 2 vzorce pro vyjádření remanence.</a:t>
            </a:r>
          </a:p>
          <a:p>
            <a:r>
              <a:rPr lang="cs-CZ" dirty="0"/>
              <a:t>V experimentu poté jednoduše určíme sílu mezi magenty pomocí váhy, nebo změříme magnetické pole pomocí magnetometru v mobilním telefonu.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8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i="0" dirty="0"/>
              <a:t>Vlevo můžeme vidět záznam měření magnetometrem.</a:t>
            </a:r>
          </a:p>
          <a:p>
            <a:endParaRPr lang="cs-CZ" i="0" dirty="0"/>
          </a:p>
          <a:p>
            <a:r>
              <a:rPr lang="cs-CZ" i="0" dirty="0"/>
              <a:t>Vpravo výsledky měření pomocí váhy. </a:t>
            </a:r>
          </a:p>
          <a:p>
            <a:r>
              <a:rPr lang="cs-CZ" i="0" dirty="0"/>
              <a:t>Zde je dobré zmínit, že námi naměřená data klesají se 4. mocninou vzdálenosti, jak bychom očekávali z předchozí rovnice.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Výsledky všech měření pak byly shrnuty v pravém grafu.</a:t>
            </a:r>
          </a:p>
          <a:p>
            <a:r>
              <a:rPr lang="cs-CZ" dirty="0"/>
              <a:t>Z něj můžeme vyčíst, že remanence se v závislosti na vzdálenosti nemění, jak bychom čekali, jelikož se jedná o materiálovou vlastnost.</a:t>
            </a:r>
          </a:p>
          <a:p>
            <a:r>
              <a:rPr lang="cs-CZ" dirty="0"/>
              <a:t>Zároveň si můžete všimnout, že jiný, větší a starší, magnet má remanenci o něco nižší.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592CCFF4-F9A9-79ED-0866-009EF31150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8F87C022-780F-8CB6-7540-128975F8B4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D68C7CCF-38A7-D2EB-6154-CD2466DB3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6794" y="-298393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F19D01E3-9EB2-4306-093C-FF1E5A8D4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0DB2BB2A-8105-3D3E-DD7F-55FE79112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04037B21-1D41-80A6-E97A-094032728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540A3370-0B76-46A3-6854-A8005E1FE0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F2A3A5C9-A271-C608-F916-DA286CA174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1F07EFDE-5A3E-58CF-937B-8A988430E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B0C52C99-D771-E891-A944-E52F4453F4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84" y="0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>
                <a:latin typeface="+mj-lt"/>
              </a:rPr>
              <a:t>Aktuální téma:</a:t>
            </a:r>
            <a:endParaRPr lang="en-US" sz="1600" b="0" u="sng" dirty="0">
              <a:latin typeface="+mj-lt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CC82D04D-16F3-4C33-B777-9D985E4AF06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wired.com/2017/05/physics-of-a-fidget-spinner/" TargetMode="Externa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dytak.github.io/cdn/TMF37task10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dytak/TMF/blob/main/23-24/10/_SO%C4%8C/main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sz="1800" dirty="0"/>
              <a:t>Obhajoba seminární práce (TMF), SOČ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144290"/>
            <a:ext cx="9997440" cy="1143000"/>
          </a:xfrm>
        </p:spPr>
        <p:txBody>
          <a:bodyPr>
            <a:noAutofit/>
          </a:bodyPr>
          <a:lstStyle/>
          <a:p>
            <a:r>
              <a:rPr lang="en-US" sz="3600" dirty="0" err="1"/>
              <a:t>Počítačové</a:t>
            </a:r>
            <a:r>
              <a:rPr lang="en-US" sz="3600" dirty="0"/>
              <a:t> </a:t>
            </a:r>
            <a:r>
              <a:rPr lang="en-US" sz="3600" dirty="0" err="1"/>
              <a:t>modelování</a:t>
            </a:r>
            <a:r>
              <a:rPr lang="en-US" sz="3600" dirty="0"/>
              <a:t> </a:t>
            </a:r>
            <a:r>
              <a:rPr lang="en-US" sz="3600" dirty="0" err="1"/>
              <a:t>dynamických</a:t>
            </a:r>
            <a:r>
              <a:rPr lang="en-US" sz="3600" dirty="0"/>
              <a:t> </a:t>
            </a:r>
            <a:r>
              <a:rPr lang="en-US" sz="3600" dirty="0" err="1"/>
              <a:t>magnetických</a:t>
            </a:r>
            <a:r>
              <a:rPr lang="en-US" sz="3600" dirty="0"/>
              <a:t> </a:t>
            </a:r>
            <a:r>
              <a:rPr lang="en-US" sz="3600" dirty="0" err="1"/>
              <a:t>systémů</a:t>
            </a:r>
            <a:r>
              <a:rPr lang="en-US" sz="3600" dirty="0"/>
              <a:t> a </a:t>
            </a:r>
            <a:r>
              <a:rPr lang="en-US" sz="3600" dirty="0" err="1"/>
              <a:t>vývoj</a:t>
            </a:r>
            <a:r>
              <a:rPr lang="en-US" sz="3600" dirty="0"/>
              <a:t> </a:t>
            </a:r>
            <a:r>
              <a:rPr lang="en-US" sz="3600" dirty="0" err="1"/>
              <a:t>magnetických</a:t>
            </a:r>
            <a:r>
              <a:rPr lang="en-US" sz="3600" dirty="0"/>
              <a:t> </a:t>
            </a:r>
            <a:r>
              <a:rPr lang="en-US" sz="3600" dirty="0" err="1"/>
              <a:t>převodovek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výsledky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Měřeny byly </a:t>
            </a:r>
            <a:r>
              <a:rPr lang="cs-CZ" b="1" dirty="0"/>
              <a:t>1, 2 a 3 krychlové magnety </a:t>
            </a:r>
            <a:r>
              <a:rPr lang="cs-CZ" dirty="0"/>
              <a:t>a </a:t>
            </a:r>
            <a:r>
              <a:rPr lang="cs-CZ" b="1" dirty="0"/>
              <a:t>větší (starší)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setrvačnosti -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cs-CZ" dirty="0"/>
                  <a:t>Vypočítáno pomocí modelu </a:t>
                </a:r>
                <a:r>
                  <a:rPr lang="cs-CZ" b="1" dirty="0"/>
                  <a:t>fyzického kyvadla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byl zavěšen a zatížen na jednom z ramen – z frekvence kmitů dopočítáme moment setrvačnosti</a:t>
                </a:r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/>
                  <a:t>Výsledky jsou srovnatelné s online zdroji: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2058" b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341448-249C-B70E-42A6-8EA777C8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989" y="2543147"/>
            <a:ext cx="3534268" cy="3229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85DA18-4AB3-DC7A-6A3C-4EC45D60C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101" y="4047188"/>
            <a:ext cx="2573649" cy="4001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Tření – Analytické řešení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Z našeho sledování jsme odhadli, že </a:t>
                </a:r>
                <a:r>
                  <a:rPr lang="cs-CZ" b="1" dirty="0"/>
                  <a:t>hlavní třecí složky </a:t>
                </a:r>
                <a:r>
                  <a:rPr lang="cs-CZ" dirty="0"/>
                  <a:t>budou: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dirty="0"/>
                  <a:t>Tření způsobené uvnitř ložiska – </a:t>
                </a:r>
                <a:r>
                  <a:rPr lang="cs-CZ" b="1" dirty="0"/>
                  <a:t>konstantní </a:t>
                </a:r>
                <a:r>
                  <a:rPr lang="cs-CZ" dirty="0"/>
                  <a:t>v závislosti na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(značeno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/>
                  <a:t>Turbulentní </a:t>
                </a:r>
                <a:r>
                  <a:rPr lang="cs-CZ" dirty="0"/>
                  <a:t>odpor vzduchu – </a:t>
                </a:r>
                <a:r>
                  <a:rPr lang="cs-CZ" b="1" dirty="0"/>
                  <a:t>kvadratický</a:t>
                </a:r>
                <a:r>
                  <a:rPr lang="cs-CZ" dirty="0"/>
                  <a:t> v závislosti na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(značeno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(Případně nějaká lineární složka – </a:t>
                </a:r>
                <a:r>
                  <a:rPr lang="cs-CZ" b="1" i="1" dirty="0"/>
                  <a:t>lineární</a:t>
                </a:r>
                <a:r>
                  <a:rPr lang="cs-CZ" i="1" dirty="0"/>
                  <a:t> v závislosti na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dirty="0"/>
                  <a:t>značeno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celkový čas před tím, než se </a:t>
                </a:r>
                <a:r>
                  <a:rPr lang="cs-CZ" i="1" dirty="0" err="1"/>
                  <a:t>spinner</a:t>
                </a:r>
                <a:r>
                  <a:rPr lang="cs-CZ" i="1" dirty="0"/>
                  <a:t> kompletně zastaví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Tření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Tření – Srovnání modelů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Tření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r>
              <a:rPr lang="cs-CZ" dirty="0"/>
              <a:t> - Implementace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b="1" dirty="0"/>
              <a:t>Diskrétní simulace </a:t>
            </a:r>
            <a:r>
              <a:rPr lang="cs-CZ" dirty="0"/>
              <a:t>= předpovídání budoucího stavu z momentálního stavu </a:t>
            </a:r>
            <a:r>
              <a:rPr lang="cs-CZ" b="1" i="1" dirty="0"/>
              <a:t>(časová diskretizace)</a:t>
            </a:r>
          </a:p>
          <a:p>
            <a:r>
              <a:rPr lang="cs-CZ" dirty="0"/>
              <a:t>Začáteční stav </a:t>
            </a:r>
            <a:r>
              <a:rPr lang="cs-CZ" b="1" dirty="0"/>
              <a:t>jednoho </a:t>
            </a:r>
            <a:r>
              <a:rPr lang="cs-CZ" b="1" dirty="0" err="1"/>
              <a:t>spinneru</a:t>
            </a:r>
            <a:r>
              <a:rPr lang="cs-CZ" b="1" dirty="0"/>
              <a:t> </a:t>
            </a:r>
            <a:r>
              <a:rPr lang="cs-CZ" dirty="0"/>
              <a:t>obsahuje informace o:</a:t>
            </a:r>
          </a:p>
          <a:p>
            <a:pPr lvl="1"/>
            <a:r>
              <a:rPr lang="cs-CZ" dirty="0"/>
              <a:t>Pozici </a:t>
            </a:r>
            <a:r>
              <a:rPr lang="cs-CZ" dirty="0" err="1"/>
              <a:t>spinneru</a:t>
            </a:r>
            <a:r>
              <a:rPr lang="cs-CZ" dirty="0"/>
              <a:t>, jeho fázi a úhlové rychlosti (pouze ve 2D)</a:t>
            </a:r>
          </a:p>
          <a:p>
            <a:pPr lvl="1"/>
            <a:r>
              <a:rPr lang="cs-CZ" dirty="0"/>
              <a:t>Poté je proveden výpočet </a:t>
            </a:r>
            <a:r>
              <a:rPr lang="cs-CZ" b="1" dirty="0"/>
              <a:t>interakcí každého magnetu s každým jiným</a:t>
            </a:r>
          </a:p>
          <a:p>
            <a:pPr lvl="1"/>
            <a:r>
              <a:rPr lang="cs-CZ" dirty="0"/>
              <a:t>Z těchto hodnot je dopočítána </a:t>
            </a:r>
            <a:r>
              <a:rPr lang="cs-CZ" b="1" dirty="0"/>
              <a:t>změna momentu hybnosti </a:t>
            </a:r>
            <a:r>
              <a:rPr lang="cs-CZ" dirty="0"/>
              <a:t>(resp. </a:t>
            </a:r>
            <a:r>
              <a:rPr lang="cs-CZ" b="1" dirty="0"/>
              <a:t>úhlové rychlosti</a:t>
            </a:r>
            <a:r>
              <a:rPr lang="cs-CZ" dirty="0"/>
              <a:t>)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/>
              <a:t>Pro zlepšení odhadu je použita metoda </a:t>
            </a:r>
            <a:r>
              <a:rPr lang="cs-CZ" b="1" dirty="0" err="1"/>
              <a:t>Runge-Kutta</a:t>
            </a:r>
            <a:r>
              <a:rPr lang="cs-CZ" b="1" dirty="0"/>
              <a:t> 4. stupně</a:t>
            </a:r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246940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 err="1"/>
              <a:t>Simulace</a:t>
            </a:r>
            <a:r>
              <a:rPr lang="cs-CZ" dirty="0"/>
              <a:t> – Metody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cs-CZ" b="1" dirty="0"/>
                  <a:t>Testované</a:t>
                </a:r>
                <a:r>
                  <a:rPr lang="en-US" b="1" dirty="0"/>
                  <a:t> RK </a:t>
                </a:r>
                <a:r>
                  <a:rPr lang="cs-CZ" b="1" dirty="0"/>
                  <a:t>metody: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r>
              <a:rPr lang="cs-CZ" dirty="0"/>
              <a:t> – Metody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02"/>
          <a:stretch/>
        </p:blipFill>
        <p:spPr>
          <a:xfrm>
            <a:off x="688108" y="2704217"/>
            <a:ext cx="3290613" cy="2636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BA871-059F-6BB0-A593-1B27E77EE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34" y="5428258"/>
            <a:ext cx="2086266" cy="6668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5E90-4C0F-4D16-6351-72104376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Simulace - Formalizace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272E-0AF6-995A-A082-020EC61C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328A1-9106-88EA-DB5E-EB3BA6EB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07C3D-7136-3879-DF2E-9A6240F8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D181B5-2247-AACF-F1FC-470859B62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Simulace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A30B0ED-578C-9A35-F3A5-9A437E04B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Pro popsání </a:t>
                </a:r>
                <a:r>
                  <a:rPr lang="cs-CZ" b="1" dirty="0"/>
                  <a:t>stavu celého simulačního kontextu </a:t>
                </a:r>
                <a:r>
                  <a:rPr lang="cs-CZ" dirty="0"/>
                  <a:t>pomocí kódu bylo potřeba vytvořit formální jazyk, který popisuje výpočetní operace</a:t>
                </a:r>
              </a:p>
              <a:p>
                <a:r>
                  <a:rPr lang="cs-CZ" dirty="0"/>
                  <a:t>Kontext je rozdělen na </a:t>
                </a:r>
                <a:r>
                  <a:rPr lang="el-GR" b="1" dirty="0"/>
                  <a:t>Ω-</a:t>
                </a:r>
                <a:r>
                  <a:rPr lang="en-US" b="1" dirty="0" err="1"/>
                  <a:t>stavy</a:t>
                </a:r>
                <a:r>
                  <a:rPr lang="cs-CZ" b="1" dirty="0"/>
                  <a:t> </a:t>
                </a:r>
                <a:r>
                  <a:rPr lang="cs-CZ" dirty="0"/>
                  <a:t>a </a:t>
                </a:r>
                <a:r>
                  <a:rPr lang="el-GR" b="1" dirty="0"/>
                  <a:t>Φ-</a:t>
                </a:r>
                <a:r>
                  <a:rPr lang="en-US" b="1" dirty="0" err="1"/>
                  <a:t>stavy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el-GR" b="1" dirty="0"/>
                  <a:t>Ω-</a:t>
                </a:r>
                <a:r>
                  <a:rPr lang="en-US" b="1" dirty="0" err="1"/>
                  <a:t>stavy</a:t>
                </a:r>
                <a:r>
                  <a:rPr lang="cs-CZ" dirty="0"/>
                  <a:t>: určeny k provedení první RK integrace (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cs-CZ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cs-CZ" i="1" dirty="0" err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)</a:t>
                </a:r>
                <a:endParaRPr lang="cs-CZ" b="1" dirty="0"/>
              </a:p>
              <a:p>
                <a:pPr lvl="1"/>
                <a:r>
                  <a:rPr lang="el-GR" b="1" dirty="0"/>
                  <a:t>Φ-</a:t>
                </a:r>
                <a:r>
                  <a:rPr lang="en-US" b="1" dirty="0" err="1"/>
                  <a:t>stavy</a:t>
                </a:r>
                <a:r>
                  <a:rPr lang="cs-CZ" dirty="0"/>
                  <a:t>: určeny k provedení druhé RK integrace (</a:t>
                </a:r>
                <a14:m>
                  <m:oMath xmlns:m="http://schemas.openxmlformats.org/officeDocument/2006/math">
                    <m:r>
                      <a:rPr lang="cs-CZ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cs-CZ" i="1" dirty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cs-CZ" dirty="0"/>
                  <a:t>)</a:t>
                </a:r>
                <a:endParaRPr lang="cs-CZ" b="1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A30B0ED-578C-9A35-F3A5-9A437E04B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76D1A77-7E6D-8315-6C8F-82CBEBA5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66" y="4757856"/>
            <a:ext cx="3715268" cy="885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525DF8-EC90-4F32-1EE1-2D08A977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77" y="3910013"/>
            <a:ext cx="2657846" cy="847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7AA3CF-49A6-51C3-FA19-0398ED9C1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166" y="4843592"/>
            <a:ext cx="3515216" cy="714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D89B72-1F97-8D20-2AC4-A41D6AE9A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14" y="4048144"/>
            <a:ext cx="1924319" cy="57158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3CD92-5F0D-9652-CB9B-211911531BDD}"/>
              </a:ext>
            </a:extLst>
          </p:cNvPr>
          <p:cNvCxnSpPr>
            <a:cxnSpLocks/>
          </p:cNvCxnSpPr>
          <p:nvPr/>
        </p:nvCxnSpPr>
        <p:spPr>
          <a:xfrm>
            <a:off x="4468091" y="4333934"/>
            <a:ext cx="293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17AB48-8903-F9EF-E992-3CC2E61715AC}"/>
              </a:ext>
            </a:extLst>
          </p:cNvPr>
          <p:cNvCxnSpPr>
            <a:cxnSpLocks/>
          </p:cNvCxnSpPr>
          <p:nvPr/>
        </p:nvCxnSpPr>
        <p:spPr>
          <a:xfrm>
            <a:off x="5210435" y="5200831"/>
            <a:ext cx="1626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96056C-F584-E0CC-5CEF-9EF98A2647D1}"/>
              </a:ext>
            </a:extLst>
          </p:cNvPr>
          <p:cNvSpPr txBox="1"/>
          <p:nvPr/>
        </p:nvSpPr>
        <p:spPr>
          <a:xfrm>
            <a:off x="1566602" y="3467038"/>
            <a:ext cx="35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Původní předpis obecné RK metody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68AC10-1694-9CF2-EF14-77819890566A}"/>
              </a:ext>
            </a:extLst>
          </p:cNvPr>
          <p:cNvSpPr txBox="1"/>
          <p:nvPr/>
        </p:nvSpPr>
        <p:spPr>
          <a:xfrm>
            <a:off x="7218788" y="3467038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Formalizovaný předpis pomocí </a:t>
            </a:r>
            <a:r>
              <a:rPr lang="el-GR" b="1" dirty="0"/>
              <a:t>Ω-</a:t>
            </a:r>
            <a:r>
              <a:rPr lang="en-US" b="1" dirty="0" err="1"/>
              <a:t>stav</a:t>
            </a:r>
            <a:r>
              <a:rPr lang="cs-CZ" b="1" dirty="0"/>
              <a:t>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38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2B5DFB-FA75-55E4-AEEF-1336CDE0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C166-8A16-C9AB-FC3B-5CE302B6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Simula</a:t>
            </a:r>
            <a:r>
              <a:rPr lang="cs-CZ" sz="4000" dirty="0" err="1"/>
              <a:t>ce</a:t>
            </a:r>
            <a:r>
              <a:rPr lang="cs-CZ" sz="4000" dirty="0"/>
              <a:t> – Formalizované výpočty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87F5-B8FF-5BC8-F9D9-F5FB25997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4EB45-00AF-7269-7CD9-5B5E6258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B587-A6AC-6093-9734-ADF1BA77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C83EB4-ED48-74FA-57E1-15B52C55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8750F-C97A-B283-5E7C-08CBD728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00" y="2477750"/>
            <a:ext cx="6287377" cy="2457793"/>
          </a:xfrm>
          <a:prstGeom prst="rect">
            <a:avLst/>
          </a:prstGeom>
        </p:spPr>
      </p:pic>
      <p:pic>
        <p:nvPicPr>
          <p:cNvPr id="15" name="Obrázek 13">
            <a:extLst>
              <a:ext uri="{FF2B5EF4-FFF2-40B4-BE49-F238E27FC236}">
                <a16:creationId xmlns:a16="http://schemas.microsoft.com/office/drawing/2014/main" id="{B26E185A-3C12-400E-E426-EF5A57DF0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2" y="3039651"/>
            <a:ext cx="3878448" cy="133398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65550E-D653-D11E-39A8-43348E184256}"/>
              </a:ext>
            </a:extLst>
          </p:cNvPr>
          <p:cNvCxnSpPr>
            <a:cxnSpLocks/>
          </p:cNvCxnSpPr>
          <p:nvPr/>
        </p:nvCxnSpPr>
        <p:spPr>
          <a:xfrm>
            <a:off x="4582390" y="3706645"/>
            <a:ext cx="782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398D-1684-BC3B-FC22-AF9875FF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C7AC-D549-CFB3-FE3F-6507BB0A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Simulace - Souhrn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9B507-EA85-4AFE-4DE5-06F0B0A9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BEF4F-DB3C-B7D7-D0C5-B09F5DAE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30D40-D2FA-D231-9B11-234C9DB8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7E6876-81D2-0688-641A-D1EA9B8DB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Simulace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3568F-E453-8232-6B49-A46B71C3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574" y="1404306"/>
            <a:ext cx="5858851" cy="4503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63EBED-141A-7A21-CDF9-64CCADE01BB2}"/>
              </a:ext>
            </a:extLst>
          </p:cNvPr>
          <p:cNvSpPr txBox="1"/>
          <p:nvPr/>
        </p:nvSpPr>
        <p:spPr>
          <a:xfrm>
            <a:off x="6717685" y="5907805"/>
            <a:ext cx="585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https://rudytak.github.io/cdn/TMF37task10/index.html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5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55E87E-7FB3-E47D-C08D-F7EBC234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9D6-63ED-5CC0-2DFB-26D108B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50B95-B564-0251-C51B-5046C7E3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dirty="0"/>
              <a:t>Účel práce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Relevantní parametry </a:t>
            </a:r>
            <a:r>
              <a:rPr lang="cs-CZ" dirty="0"/>
              <a:t>a </a:t>
            </a:r>
            <a:r>
              <a:rPr lang="cs-CZ" b="1" dirty="0"/>
              <a:t>model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Třecí síly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Vývoj a ověření simulace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</a:t>
            </a:r>
            <a:r>
              <a:rPr lang="cs-CZ" b="1" dirty="0" err="1"/>
              <a:t>ká</a:t>
            </a:r>
            <a:r>
              <a:rPr lang="cs-CZ" b="1" dirty="0"/>
              <a:t> vazba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Přenos momentu síly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000" b="1" dirty="0"/>
              <a:t>Návrh magnetické převodovky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Shrnutí a budoucí cíle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814FA-429B-B96A-28C0-23DC82F4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6FD50-7378-149C-96BE-47CDE7A1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9EA32-9849-E0B9-B21D-FD8CD286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E3A332-3AF7-8886-0B7A-3D6E792FD5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3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vázání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/>
              <a:t>Dva </a:t>
            </a:r>
            <a:r>
              <a:rPr lang="cs-CZ" dirty="0" err="1"/>
              <a:t>spinnery</a:t>
            </a:r>
            <a:r>
              <a:rPr lang="cs-CZ" dirty="0"/>
              <a:t> (</a:t>
            </a:r>
            <a:r>
              <a:rPr lang="cs-CZ" b="1" i="1" dirty="0"/>
              <a:t>z nichž je jeden hnaný</a:t>
            </a:r>
            <a:r>
              <a:rPr lang="cs-CZ" dirty="0"/>
              <a:t>) rotující přibližně </a:t>
            </a:r>
            <a:r>
              <a:rPr lang="cs-CZ" b="1" dirty="0"/>
              <a:t>stejnou rychlostí =</a:t>
            </a:r>
            <a:r>
              <a:rPr lang="cs-CZ" dirty="0"/>
              <a:t>&gt; </a:t>
            </a:r>
            <a:r>
              <a:rPr lang="cs-CZ" b="1" dirty="0"/>
              <a:t>magnetické</a:t>
            </a:r>
            <a:r>
              <a:rPr lang="cs-CZ" dirty="0"/>
              <a:t> </a:t>
            </a:r>
            <a:r>
              <a:rPr lang="cs-CZ" b="1" dirty="0"/>
              <a:t>vázání </a:t>
            </a:r>
            <a:r>
              <a:rPr lang="cs-CZ" dirty="0"/>
              <a:t>(udržování stejné rychlosti)</a:t>
            </a:r>
          </a:p>
          <a:p>
            <a:r>
              <a:rPr lang="cs-CZ" b="1" dirty="0"/>
              <a:t>Pomalé</a:t>
            </a:r>
            <a:r>
              <a:rPr lang="cs-CZ" dirty="0"/>
              <a:t> změny rychlosti hnaného </a:t>
            </a:r>
            <a:r>
              <a:rPr lang="cs-CZ" dirty="0" err="1"/>
              <a:t>spinneru</a:t>
            </a:r>
            <a:r>
              <a:rPr lang="cs-CZ" dirty="0"/>
              <a:t> </a:t>
            </a:r>
            <a:r>
              <a:rPr lang="cs-CZ" b="1" dirty="0"/>
              <a:t>vázání nenaruší</a:t>
            </a:r>
            <a:r>
              <a:rPr lang="cs-CZ" dirty="0"/>
              <a:t>; </a:t>
            </a:r>
            <a:r>
              <a:rPr lang="cs-CZ" b="1" dirty="0"/>
              <a:t>rychlé změny </a:t>
            </a:r>
            <a:r>
              <a:rPr lang="cs-CZ" dirty="0"/>
              <a:t>mohou vázání přerušit</a:t>
            </a:r>
          </a:p>
          <a:p>
            <a:r>
              <a:rPr lang="cs-CZ" dirty="0"/>
              <a:t>Čím </a:t>
            </a:r>
            <a:r>
              <a:rPr lang="cs-CZ" b="1" dirty="0"/>
              <a:t>nižší</a:t>
            </a:r>
            <a:r>
              <a:rPr lang="cs-CZ" dirty="0"/>
              <a:t> je </a:t>
            </a:r>
            <a:r>
              <a:rPr lang="cs-CZ" b="1" dirty="0"/>
              <a:t>hnací rychlost</a:t>
            </a:r>
            <a:r>
              <a:rPr lang="cs-CZ" dirty="0"/>
              <a:t>, tím </a:t>
            </a:r>
            <a:r>
              <a:rPr lang="cs-CZ" b="1" dirty="0"/>
              <a:t>menší</a:t>
            </a:r>
            <a:r>
              <a:rPr lang="cs-CZ" dirty="0"/>
              <a:t> je </a:t>
            </a:r>
            <a:r>
              <a:rPr lang="cs-CZ" b="1" dirty="0"/>
              <a:t>interval</a:t>
            </a:r>
            <a:r>
              <a:rPr lang="cs-CZ" dirty="0"/>
              <a:t> přijatelných </a:t>
            </a:r>
            <a:r>
              <a:rPr lang="cs-CZ" b="1" dirty="0"/>
              <a:t>rychlostí hnaného </a:t>
            </a:r>
            <a:r>
              <a:rPr lang="cs-CZ" dirty="0" err="1"/>
              <a:t>spinneru</a:t>
            </a:r>
            <a:r>
              <a:rPr lang="cs-CZ" dirty="0"/>
              <a:t> pro vázání</a:t>
            </a:r>
          </a:p>
          <a:p>
            <a:r>
              <a:rPr lang="cs-CZ" dirty="0"/>
              <a:t>Jiné poměry rychlostí (</a:t>
            </a:r>
            <a:r>
              <a:rPr lang="cs-CZ" b="1" dirty="0"/>
              <a:t>módy</a:t>
            </a:r>
            <a:r>
              <a:rPr lang="cs-CZ" dirty="0"/>
              <a:t>) jsou také možné, ale interval přijatelný rychlostí se zmenšuje</a:t>
            </a:r>
          </a:p>
          <a:p>
            <a:r>
              <a:rPr lang="cs-CZ" dirty="0"/>
              <a:t>Možné módy (2:1, 3:1, …, 1:2, 1:3, …)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1347"/>
            <a:ext cx="7193280" cy="939088"/>
          </a:xfrm>
        </p:spPr>
        <p:txBody>
          <a:bodyPr/>
          <a:lstStyle/>
          <a:p>
            <a:r>
              <a:rPr lang="cs-CZ" dirty="0"/>
              <a:t>Magnetické vázání - výsledky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57570"/>
          <a:stretch/>
        </p:blipFill>
        <p:spPr>
          <a:xfrm>
            <a:off x="150576" y="1225692"/>
            <a:ext cx="6011752" cy="2957600"/>
          </a:xfrm>
          <a:prstGeom prst="rect">
            <a:avLst/>
          </a:prstGeom>
        </p:spPr>
      </p:pic>
      <p:pic>
        <p:nvPicPr>
          <p:cNvPr id="8" name="Obrázek 8">
            <a:extLst>
              <a:ext uri="{FF2B5EF4-FFF2-40B4-BE49-F238E27FC236}">
                <a16:creationId xmlns:a16="http://schemas.microsoft.com/office/drawing/2014/main" id="{32E0A4F7-57F5-42FF-6984-C286DCE8D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1" r="25533"/>
          <a:stretch/>
        </p:blipFill>
        <p:spPr>
          <a:xfrm>
            <a:off x="6096000" y="3315424"/>
            <a:ext cx="5892660" cy="29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vázání - simulace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/>
              <a:t>Oscilace</a:t>
            </a:r>
            <a:r>
              <a:rPr lang="cs-CZ" dirty="0"/>
              <a:t> rychlosti kolem ekvilibria odpovídajícího celočíselnému poměru byly </a:t>
            </a:r>
            <a:r>
              <a:rPr lang="cs-CZ" b="1" dirty="0"/>
              <a:t>sledovány</a:t>
            </a:r>
            <a:r>
              <a:rPr lang="cs-CZ" dirty="0"/>
              <a:t> i </a:t>
            </a:r>
            <a:r>
              <a:rPr lang="cs-CZ" b="1" dirty="0"/>
              <a:t>simulovány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 + </a:t>
            </a:r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Přenos momentu síly - aparatura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/>
              <a:t>Na hnaný </a:t>
            </a:r>
            <a:r>
              <a:rPr lang="cs-CZ" dirty="0" err="1"/>
              <a:t>spinner</a:t>
            </a:r>
            <a:r>
              <a:rPr lang="cs-CZ" dirty="0"/>
              <a:t> je připevněn kovový plech, který zvyšuje </a:t>
            </a:r>
            <a:r>
              <a:rPr lang="cs-CZ" b="1" dirty="0"/>
              <a:t>odpor vzduchu</a:t>
            </a:r>
            <a:r>
              <a:rPr lang="cs-CZ" dirty="0"/>
              <a:t>, což je naše zátěž</a:t>
            </a:r>
          </a:p>
          <a:p>
            <a:endParaRPr lang="cs-CZ" dirty="0"/>
          </a:p>
          <a:p>
            <a:r>
              <a:rPr lang="cs-CZ" dirty="0"/>
              <a:t>Z rychlosti, při které se vazba rozbije, jsme pak schopni dopočítat množství</a:t>
            </a:r>
            <a:r>
              <a:rPr lang="cs-CZ" b="1" dirty="0"/>
              <a:t> přeneseného momentu síly</a:t>
            </a:r>
            <a:endParaRPr lang="en-US" b="1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Přenos momentu síly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Přenos momentu byl měřen v závislosti na:</a:t>
            </a:r>
            <a:r>
              <a:rPr lang="cs-CZ" b="1" dirty="0"/>
              <a:t> vzdálenosti </a:t>
            </a:r>
            <a:r>
              <a:rPr lang="cs-CZ" b="1" dirty="0" err="1"/>
              <a:t>spinnerů</a:t>
            </a:r>
            <a:r>
              <a:rPr lang="cs-CZ" b="1" dirty="0"/>
              <a:t>, počtu magnetů</a:t>
            </a:r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116221" cy="3987151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Účel práce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400" dirty="0"/>
              <a:t>Inspirace: 10. úloha TMF</a:t>
            </a:r>
          </a:p>
          <a:p>
            <a:pPr lvl="1"/>
            <a:r>
              <a:rPr lang="cs-CZ" sz="2000" i="1" dirty="0"/>
              <a:t>Vezměte několik identických prstových točítek a připevněte k jejich koncům </a:t>
            </a:r>
            <a:r>
              <a:rPr lang="cs-CZ" sz="2000" i="1" dirty="0" err="1"/>
              <a:t>neodymové</a:t>
            </a:r>
            <a:r>
              <a:rPr lang="cs-CZ" sz="2000" i="1" dirty="0"/>
              <a:t> magnety. Pokud umístíte točítka v rovině vedle sebe a točíte jedním z nich, ostatní se začnou otáčet jen vlivem magnetického pole. Prozkoumejte a vysvětlete tento jev.</a:t>
            </a:r>
          </a:p>
          <a:p>
            <a:r>
              <a:rPr lang="cs-CZ" sz="2400" dirty="0"/>
              <a:t>Účel:</a:t>
            </a:r>
          </a:p>
          <a:p>
            <a:pPr lvl="1"/>
            <a:r>
              <a:rPr lang="cs-CZ" sz="2200" dirty="0"/>
              <a:t>Řešení úlohy</a:t>
            </a:r>
          </a:p>
          <a:p>
            <a:pPr lvl="2"/>
            <a:r>
              <a:rPr lang="cs-CZ" sz="1800" dirty="0"/>
              <a:t>Matematický popis, model</a:t>
            </a:r>
          </a:p>
          <a:p>
            <a:pPr lvl="2"/>
            <a:r>
              <a:rPr lang="cs-CZ" sz="1800" dirty="0"/>
              <a:t>Třecí síly</a:t>
            </a:r>
          </a:p>
          <a:p>
            <a:pPr lvl="2"/>
            <a:r>
              <a:rPr lang="cs-CZ" sz="1800" dirty="0"/>
              <a:t>Vývoj simulačního softwaru</a:t>
            </a:r>
          </a:p>
          <a:p>
            <a:pPr lvl="2"/>
            <a:r>
              <a:rPr lang="cs-CZ" sz="1800" dirty="0"/>
              <a:t>Magnetická vazba</a:t>
            </a:r>
          </a:p>
          <a:p>
            <a:pPr lvl="2"/>
            <a:r>
              <a:rPr lang="cs-CZ" sz="1800" dirty="0"/>
              <a:t>Přenos momentu síly</a:t>
            </a:r>
          </a:p>
          <a:p>
            <a:pPr lvl="1"/>
            <a:r>
              <a:rPr lang="cs-CZ" sz="2200" dirty="0"/>
              <a:t>Tvorba magnetické převodovky pomocí získaných poznatků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/>
              <a:t>efficiency </a:t>
            </a:r>
            <a:r>
              <a:rPr lang="cs-CZ" dirty="0"/>
              <a:t>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převodovky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cs-CZ" dirty="0"/>
                  <a:t>Změny potřebné pro zvýšení přenášeného momentu:</a:t>
                </a:r>
              </a:p>
              <a:p>
                <a:pPr lvl="1"/>
                <a:r>
                  <a:rPr lang="cs-CZ" dirty="0"/>
                  <a:t>Redukování vzdálenosti magnetů</a:t>
                </a:r>
              </a:p>
              <a:p>
                <a:pPr lvl="1"/>
                <a:r>
                  <a:rPr lang="cs-CZ" dirty="0"/>
                  <a:t>Zvýšení síly magnetů</a:t>
                </a:r>
              </a:p>
              <a:p>
                <a:pPr lvl="1"/>
                <a:r>
                  <a:rPr lang="cs-CZ" dirty="0"/>
                  <a:t>Používání </a:t>
                </a:r>
                <a:r>
                  <a:rPr lang="cs-CZ" b="1" dirty="0"/>
                  <a:t>pólových párů (PP)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b="1" dirty="0"/>
                  <a:t> magnetický zub</a:t>
                </a:r>
              </a:p>
              <a:p>
                <a:pPr lvl="1"/>
                <a:endParaRPr lang="cs-CZ" b="1" dirty="0"/>
              </a:p>
              <a:p>
                <a:pPr marL="201168" lvl="1" indent="0">
                  <a:buNone/>
                </a:pPr>
                <a:r>
                  <a:rPr lang="cs-CZ" dirty="0"/>
                  <a:t>Pomocí </a:t>
                </a:r>
                <a:r>
                  <a:rPr lang="cs-CZ" b="1" dirty="0"/>
                  <a:t>magnetických zubů</a:t>
                </a:r>
                <a:r>
                  <a:rPr lang="cs-CZ" dirty="0"/>
                  <a:t> můžeme vytvářet magnetické ekvivalenty téměř všech standardních mechanických ozubených převodů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marL="201168" lvl="1" indent="0">
                  <a:buNone/>
                </a:pPr>
                <a:endParaRPr lang="cs-CZ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  <a:blipFill>
                <a:blip r:embed="rId3"/>
                <a:stretch>
                  <a:fillRect l="-972" t="-3741" r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D7062D-6239-A7DC-ED96-41E55A3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1558508"/>
            <a:ext cx="3756025" cy="476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268BE-A788-EF95-A560-FDF14D59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2" y="3650763"/>
            <a:ext cx="2086495" cy="253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7D8FB4-6DEC-C232-75C1-FB0D96DA9DC8}"/>
              </a:ext>
            </a:extLst>
          </p:cNvPr>
          <p:cNvSpPr txBox="1"/>
          <p:nvPr/>
        </p:nvSpPr>
        <p:spPr>
          <a:xfrm>
            <a:off x="1104049" y="3943286"/>
            <a:ext cx="4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A53AC14-A8FB-0AC7-7360-57FDE70AA5A1}"/>
              </a:ext>
            </a:extLst>
          </p:cNvPr>
          <p:cNvSpPr txBox="1">
            <a:spLocks/>
          </p:cNvSpPr>
          <p:nvPr/>
        </p:nvSpPr>
        <p:spPr>
          <a:xfrm>
            <a:off x="1097280" y="3739716"/>
            <a:ext cx="4144073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Lepší než ekvivalenty mechanických převodů jsou však </a:t>
            </a:r>
            <a:r>
              <a:rPr lang="cs-CZ" b="1" dirty="0"/>
              <a:t>komplexnější převody</a:t>
            </a:r>
            <a:r>
              <a:rPr lang="cs-CZ" dirty="0"/>
              <a:t> používající </a:t>
            </a:r>
            <a:r>
              <a:rPr lang="cs-CZ" b="1" dirty="0"/>
              <a:t>modulátor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511D5-9AF0-D8C9-4810-75610B80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129" y="4742325"/>
            <a:ext cx="2938836" cy="1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1F3-517F-5D18-91DF-DA6C193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/>
              <a:t>Modulátorové převodovky - princip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4E23A-3CBB-1BAE-742D-5D2010E4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4080" y="1584325"/>
            <a:ext cx="4590439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F86B-31A9-665C-21CD-65C5AC08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A0B2-7DCE-C985-048F-06E26514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91F6-3CCF-84FF-7A65-AF60B537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E00FD-B4F8-04D7-527A-E26D9AAFA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1EC5B6F-291C-5D7A-6ADB-3658CB69896F}"/>
              </a:ext>
            </a:extLst>
          </p:cNvPr>
          <p:cNvSpPr txBox="1">
            <a:spLocks/>
          </p:cNvSpPr>
          <p:nvPr/>
        </p:nvSpPr>
        <p:spPr>
          <a:xfrm>
            <a:off x="1097280" y="1584325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Modulátor při správném navržení </a:t>
            </a:r>
            <a:r>
              <a:rPr lang="cs-CZ" b="1" dirty="0"/>
              <a:t>moduluje MIČ vnějšího rotoru </a:t>
            </a:r>
            <a:r>
              <a:rPr lang="cs-CZ" dirty="0"/>
              <a:t>tak, aby odpovídaly </a:t>
            </a:r>
            <a:r>
              <a:rPr lang="cs-CZ" b="1" dirty="0"/>
              <a:t>vnitřnímu počtu PP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27F6A-7386-7767-D087-FDEDC988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1" y="4030529"/>
            <a:ext cx="1324160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234D8-1752-1DDA-AD6D-6E230661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12" y="2887392"/>
            <a:ext cx="1581371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D828B-B3F3-2C66-E089-5A910BCED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12" y="4174940"/>
            <a:ext cx="174331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8609B0-F393-53BB-40B9-33BA05666152}"/>
              </a:ext>
            </a:extLst>
          </p:cNvPr>
          <p:cNvSpPr txBox="1"/>
          <p:nvPr/>
        </p:nvSpPr>
        <p:spPr>
          <a:xfrm>
            <a:off x="1045184" y="3805651"/>
            <a:ext cx="209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Fixovaný modulátor: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E84B-BDD6-3F07-32DC-7F876B9B4452}"/>
              </a:ext>
            </a:extLst>
          </p:cNvPr>
          <p:cNvSpPr txBox="1"/>
          <p:nvPr/>
        </p:nvSpPr>
        <p:spPr>
          <a:xfrm>
            <a:off x="1009812" y="2531519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Fixovaný vnější rotor: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/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blipFill>
                <a:blip r:embed="rId7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9674F0-9CB1-4782-6330-93DF66E19A9F}"/>
              </a:ext>
            </a:extLst>
          </p:cNvPr>
          <p:cNvSpPr txBox="1"/>
          <p:nvPr/>
        </p:nvSpPr>
        <p:spPr>
          <a:xfrm>
            <a:off x="5016131" y="2512463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PP: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647276-775C-3865-647B-B226FB70492F}"/>
              </a:ext>
            </a:extLst>
          </p:cNvPr>
          <p:cNvSpPr txBox="1"/>
          <p:nvPr/>
        </p:nvSpPr>
        <p:spPr>
          <a:xfrm>
            <a:off x="3916401" y="3678174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modulátorových nástavců: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8844-0067-5223-52BA-2CF75D94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Vlastní návrh (2. verze)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/>
                  <a:t>Modulátorový</a:t>
                </a:r>
                <a:r>
                  <a:rPr lang="cs-CZ" dirty="0"/>
                  <a:t> převodovka s poměrem 1:3</a:t>
                </a:r>
              </a:p>
              <a:p>
                <a:pPr lvl="1"/>
                <a:r>
                  <a:rPr lang="cs-CZ" dirty="0"/>
                  <a:t>3D návrh: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/>
                  <a:t>Složeno z </a:t>
                </a:r>
                <a:r>
                  <a:rPr lang="cs-CZ" b="1" dirty="0"/>
                  <a:t>5 částí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/>
                  <a:t>Vnitřní rotor</a:t>
                </a:r>
              </a:p>
              <a:p>
                <a:pPr lvl="2"/>
                <a:r>
                  <a:rPr lang="cs-CZ" dirty="0"/>
                  <a:t>Modulátor tělo</a:t>
                </a:r>
              </a:p>
              <a:p>
                <a:pPr lvl="2"/>
                <a:r>
                  <a:rPr lang="cs-CZ" dirty="0"/>
                  <a:t>Modulátor víko</a:t>
                </a:r>
              </a:p>
              <a:p>
                <a:pPr lvl="2"/>
                <a:r>
                  <a:rPr lang="cs-CZ" dirty="0"/>
                  <a:t>Vnější rotor tělo</a:t>
                </a:r>
              </a:p>
              <a:p>
                <a:pPr lvl="2"/>
                <a:r>
                  <a:rPr lang="cs-CZ" dirty="0"/>
                  <a:t>Vnější rotor víko</a:t>
                </a:r>
              </a:p>
              <a:p>
                <a:pPr lvl="1"/>
                <a:r>
                  <a:rPr lang="cs-CZ" dirty="0"/>
                  <a:t>Použity magnety </a:t>
                </a:r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Modulace pomocí transformátorových plechů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8FD2-0029-34DE-BF4A-BA3580A0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A2E2-153C-9230-C5A4-0B0C13CA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143B-F6A7-1C58-3748-E2DC398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AD9A8-07F8-0790-1712-CA3F96AE0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ADF83-B37F-946B-92BD-D07F8D5B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7" y="1409564"/>
            <a:ext cx="5443711" cy="48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746-2F82-DB11-273C-5A5821D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Detail návrhu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A3C4-2BBF-0C84-A9B3-9131D9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99B6-7C08-C752-3F7D-3F8B893B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E162-D71C-F093-8F76-CE084BEB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B0622B-DD7B-16EC-552A-21F8D684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9D43-EF9E-1896-BDAD-609CF3CE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9" y="1612586"/>
            <a:ext cx="4429743" cy="399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2BEB9-6C75-42A6-14C4-87FE82C0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9" y="1817222"/>
            <a:ext cx="304842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940F-DAA0-958C-BAFD-4AAAA27C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551" y="173193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0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</a:t>
            </a:r>
            <a:r>
              <a:rPr lang="cs-CZ" dirty="0" err="1"/>
              <a:t>yl</a:t>
            </a:r>
            <a:r>
              <a:rPr lang="cs-CZ" dirty="0"/>
              <a:t> vytvořen design </a:t>
            </a:r>
            <a:r>
              <a:rPr lang="cs-CZ" b="1" dirty="0"/>
              <a:t>základní magnetické převodovky</a:t>
            </a:r>
            <a:r>
              <a:rPr lang="cs-CZ" dirty="0"/>
              <a:t>, který je připraven podstoupit další testování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Bylo vytvořeno řešení úlohy TMF obsahující: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cs-CZ" dirty="0"/>
              <a:t>Sledování a popis </a:t>
            </a:r>
            <a:r>
              <a:rPr lang="cs-CZ" b="1" dirty="0"/>
              <a:t>magnetického vázání</a:t>
            </a:r>
            <a:r>
              <a:rPr lang="cs-CZ" dirty="0"/>
              <a:t> a představení vhodné aparatury</a:t>
            </a:r>
            <a:endParaRPr lang="cs-CZ" b="1" dirty="0"/>
          </a:p>
          <a:p>
            <a:pPr marL="749808" lvl="1" indent="-457200">
              <a:buFont typeface="+mj-lt"/>
              <a:buAutoNum type="arabicPeriod"/>
            </a:pPr>
            <a:r>
              <a:rPr lang="cs-CZ" dirty="0"/>
              <a:t>Určení přenášeného </a:t>
            </a:r>
            <a:r>
              <a:rPr lang="cs-CZ" b="1" dirty="0"/>
              <a:t>momentu síly</a:t>
            </a:r>
          </a:p>
          <a:p>
            <a:pPr marL="749808" lvl="1" indent="-457200">
              <a:buFont typeface="+mj-lt"/>
              <a:buAutoNum type="arabicPeriod"/>
            </a:pPr>
            <a:r>
              <a:rPr lang="cs-CZ" b="1" dirty="0"/>
              <a:t>Funkční simulaci</a:t>
            </a:r>
            <a:r>
              <a:rPr lang="cs-CZ" dirty="0"/>
              <a:t>, která byla ověřena experimentem</a:t>
            </a:r>
            <a:endParaRPr lang="cs-CZ" b="1" dirty="0"/>
          </a:p>
          <a:p>
            <a:pPr marL="749808" lvl="1" indent="-457200">
              <a:buFont typeface="+mj-lt"/>
              <a:buAutoNum type="arabicPeriod"/>
            </a:pPr>
            <a:r>
              <a:rPr lang="cs-CZ" b="1" dirty="0"/>
              <a:t>Analytické řešení třecích sil </a:t>
            </a:r>
            <a:r>
              <a:rPr lang="cs-CZ" dirty="0"/>
              <a:t>působících na </a:t>
            </a:r>
            <a:r>
              <a:rPr lang="cs-CZ" dirty="0" err="1"/>
              <a:t>spinner</a:t>
            </a:r>
            <a:endParaRPr lang="cs-CZ" dirty="0"/>
          </a:p>
          <a:p>
            <a:pPr marL="749808" lvl="1" indent="-457200">
              <a:buFont typeface="+mj-lt"/>
              <a:buAutoNum type="arabicPeriod"/>
            </a:pPr>
            <a:endParaRPr lang="cs-CZ" dirty="0"/>
          </a:p>
          <a:p>
            <a:pPr marL="749808" lvl="1" indent="-457200">
              <a:buFont typeface="+mj-lt"/>
              <a:buAutoNum type="arabicPeriod"/>
            </a:pPr>
            <a:endParaRPr lang="cs-CZ" dirty="0"/>
          </a:p>
          <a:p>
            <a:pPr marL="749808" lvl="1" indent="-457200">
              <a:buFont typeface="+mj-lt"/>
              <a:buAutoNum type="arabicPeriod"/>
            </a:pPr>
            <a:r>
              <a:rPr lang="cs-CZ" dirty="0"/>
              <a:t>Představení metodiky pro určení </a:t>
            </a:r>
            <a:r>
              <a:rPr lang="cs-CZ" b="1" dirty="0"/>
              <a:t>momentu setrvačnosti </a:t>
            </a:r>
            <a:r>
              <a:rPr lang="cs-CZ" dirty="0"/>
              <a:t>a </a:t>
            </a:r>
            <a:r>
              <a:rPr lang="cs-CZ" b="1" dirty="0"/>
              <a:t>remanence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68" y="3812479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5F8A-9D1F-4460-6D7B-2D953E2E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85AA2-266D-1942-15F8-8AE81FD3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Všechny zdroje jsou uvedeny v seminární práci dostupné na: </a:t>
            </a:r>
            <a:r>
              <a:rPr lang="cs-CZ" dirty="0">
                <a:hlinkClick r:id="rId2"/>
              </a:rPr>
              <a:t>https://github.com/rudytak/TMF/blob/main/23-24/10/_SO%C4%8C/main.pdf</a:t>
            </a:r>
            <a:endParaRPr lang="cs-CZ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AB2BE-BEAC-88CF-3170-474FD2EC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242C4-D66C-51EC-8E8B-A53AE485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6A39E-6A7A-662C-29CC-78CD27F5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A24E7B-9EF2-0600-9D08-30D96DAD2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2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Úvodní sledování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Rychle rotující </a:t>
            </a:r>
            <a:r>
              <a:rPr lang="cs-CZ" b="1" dirty="0" err="1"/>
              <a:t>spinner</a:t>
            </a:r>
            <a:r>
              <a:rPr lang="cs-CZ" b="1" dirty="0"/>
              <a:t> se vůči nehybnému </a:t>
            </a:r>
            <a:r>
              <a:rPr lang="cs-CZ" b="1" dirty="0" err="1"/>
              <a:t>spinneru</a:t>
            </a:r>
            <a:r>
              <a:rPr lang="cs-CZ" b="1" dirty="0"/>
              <a:t> chová téměř jako permanentní magnet</a:t>
            </a:r>
          </a:p>
          <a:p>
            <a:r>
              <a:rPr lang="cs-CZ" b="1" dirty="0"/>
              <a:t>Chování dvou </a:t>
            </a:r>
            <a:r>
              <a:rPr lang="cs-CZ" b="1" dirty="0" err="1"/>
              <a:t>spinnerů</a:t>
            </a:r>
            <a:r>
              <a:rPr lang="cs-CZ" b="1" dirty="0"/>
              <a:t> při nízkých otáčkách je chaotické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178138" y="306214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389678" y="1487155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65953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Chování více jak dvou </a:t>
            </a:r>
            <a:r>
              <a:rPr lang="cs-CZ" dirty="0" err="1"/>
              <a:t>spinnerů</a:t>
            </a:r>
            <a:r>
              <a:rPr lang="cs-CZ" dirty="0"/>
              <a:t> zároveň se též chová nepředvídatelně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sledování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Dodate</a:t>
            </a:r>
            <a:r>
              <a:rPr lang="cs-CZ" dirty="0" err="1"/>
              <a:t>čné</a:t>
            </a:r>
            <a:r>
              <a:rPr lang="cs-CZ" dirty="0"/>
              <a:t> informace</a:t>
            </a:r>
            <a:endParaRPr lang="en-US" dirty="0"/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/>
              <a:t>Experimenty se </a:t>
            </a:r>
            <a:r>
              <a:rPr lang="cs-CZ" dirty="0" err="1"/>
              <a:t>spinnery</a:t>
            </a:r>
            <a:r>
              <a:rPr lang="cs-CZ" dirty="0"/>
              <a:t>, které nejsou umístěny v jedné řadě, vede k velmi chaotickému chování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Relevantní parametry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Konfigurace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/>
                  <a:t>Relativní pozice </a:t>
                </a:r>
                <a:r>
                  <a:rPr lang="cs-CZ" b="1" dirty="0" err="1"/>
                  <a:t>spinnerů</a:t>
                </a:r>
                <a:endParaRPr lang="cs-CZ" b="1" dirty="0"/>
              </a:p>
              <a:p>
                <a:pPr lvl="1"/>
                <a:r>
                  <a:rPr lang="cs-CZ" b="1" dirty="0"/>
                  <a:t>Úhlové rychlosti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Fáze</a:t>
                </a:r>
                <a14:m>
                  <m:oMath xmlns:m="http://schemas.openxmlformats.org/officeDocument/2006/math">
                    <m:r>
                      <a:rPr lang="cs-C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/>
                  <a:t>Nasměrování magnetů </a:t>
                </a:r>
                <a:r>
                  <a:rPr lang="cs-CZ" dirty="0"/>
                  <a:t>– </a:t>
                </a:r>
                <a:r>
                  <a:rPr lang="cs-CZ" b="1" u="sng" dirty="0"/>
                  <a:t>vertikální</a:t>
                </a:r>
                <a:r>
                  <a:rPr lang="cs-CZ" dirty="0"/>
                  <a:t>, odstředivé, tečné</a:t>
                </a:r>
              </a:p>
              <a:p>
                <a:pPr lvl="1"/>
                <a:r>
                  <a:rPr lang="cs-CZ" dirty="0"/>
                  <a:t>Přitahování / </a:t>
                </a:r>
                <a:r>
                  <a:rPr lang="cs-CZ" b="1" u="sng" dirty="0"/>
                  <a:t>Odpuzování</a:t>
                </a:r>
              </a:p>
              <a:p>
                <a:r>
                  <a:rPr lang="cs-CZ" b="1" dirty="0"/>
                  <a:t>Tření – konstantní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kvadratická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/>
                  <a:t>Vlastnosti </a:t>
                </a:r>
                <a:r>
                  <a:rPr lang="cs-CZ" dirty="0" err="1"/>
                  <a:t>spinneru</a:t>
                </a:r>
                <a:endParaRPr lang="cs-CZ" dirty="0"/>
              </a:p>
              <a:p>
                <a:pPr lvl="1"/>
                <a:r>
                  <a:rPr lang="cs-CZ" dirty="0"/>
                  <a:t>Poloměr/velikost</a:t>
                </a:r>
              </a:p>
              <a:p>
                <a:pPr lvl="1"/>
                <a:r>
                  <a:rPr lang="cs-CZ" dirty="0"/>
                  <a:t>Počet ramen</a:t>
                </a:r>
              </a:p>
              <a:p>
                <a:pPr lvl="1"/>
                <a:r>
                  <a:rPr lang="cs-CZ" b="1" dirty="0"/>
                  <a:t>Moment setrvačnosti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Magnetická síla, velikost a jakost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/>
              <a:t>Vertikální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Odstředivé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Tečné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Relevantní jevy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Magnetická interakce</a:t>
            </a:r>
          </a:p>
          <a:p>
            <a:pPr lvl="1"/>
            <a:r>
              <a:rPr lang="cs-CZ" dirty="0"/>
              <a:t>Použity byly </a:t>
            </a:r>
            <a:r>
              <a:rPr lang="cs-CZ" b="1" dirty="0"/>
              <a:t>krychlové</a:t>
            </a:r>
            <a:r>
              <a:rPr lang="cs-CZ" dirty="0"/>
              <a:t> </a:t>
            </a:r>
            <a:r>
              <a:rPr lang="cs-CZ" b="1" dirty="0" err="1"/>
              <a:t>NdFeB</a:t>
            </a:r>
            <a:r>
              <a:rPr lang="cs-CZ" b="1" dirty="0"/>
              <a:t> magnety (5mm, jakost N35)</a:t>
            </a:r>
          </a:p>
          <a:p>
            <a:pPr lvl="1"/>
            <a:r>
              <a:rPr lang="cs-CZ" dirty="0"/>
              <a:t>Každá magnet je modelován jako </a:t>
            </a:r>
            <a:r>
              <a:rPr lang="cs-CZ" b="1" dirty="0"/>
              <a:t>magnetický dipól</a:t>
            </a:r>
          </a:p>
          <a:p>
            <a:pPr lvl="1"/>
            <a:r>
              <a:rPr lang="cs-CZ" b="1" dirty="0"/>
              <a:t>Silová </a:t>
            </a:r>
            <a:r>
              <a:rPr lang="cs-CZ" dirty="0"/>
              <a:t>interakce: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/>
              <a:t>Momentová </a:t>
            </a:r>
            <a:r>
              <a:rPr lang="cs-CZ" dirty="0"/>
              <a:t>interakce kvůli tvořenému magnetickému poli: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/>
              <a:t>Další síly působící na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/>
              <a:t>nejsme schopni simulovat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Koncentrické síly na ložisko </a:t>
            </a:r>
            <a:r>
              <a:rPr lang="cs-CZ" dirty="0" err="1"/>
              <a:t>spinneru</a:t>
            </a:r>
            <a:r>
              <a:rPr lang="cs-CZ" dirty="0"/>
              <a:t> =&gt; zvýšené tření</a:t>
            </a:r>
          </a:p>
          <a:p>
            <a:pPr lvl="1"/>
            <a:r>
              <a:rPr lang="cs-CZ" dirty="0"/>
              <a:t>Oscilace a chrastění ložisek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Model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566" y="1801336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313566" y="133247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909" y="1801336"/>
            <a:ext cx="3388879" cy="6315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380018" y="2136189"/>
            <a:ext cx="817996" cy="8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Remanenci našich magnetů jsme schopni určit dvěma způsoby – přes </a:t>
            </a:r>
            <a:r>
              <a:rPr lang="cs-CZ" b="1" dirty="0"/>
              <a:t>generované magnetické pole</a:t>
            </a:r>
            <a:r>
              <a:rPr lang="cs-CZ" dirty="0"/>
              <a:t>; nebo přes </a:t>
            </a:r>
            <a:r>
              <a:rPr lang="cs-CZ" b="1" dirty="0"/>
              <a:t>sílu působící mezi dvěma magnety</a:t>
            </a:r>
          </a:p>
          <a:p>
            <a:r>
              <a:rPr lang="cs-CZ" dirty="0"/>
              <a:t>Upravením rovnic pro </a:t>
            </a:r>
            <a:r>
              <a:rPr lang="cs-CZ" b="1" dirty="0"/>
              <a:t>sílu</a:t>
            </a:r>
            <a:r>
              <a:rPr lang="cs-CZ" dirty="0"/>
              <a:t> a </a:t>
            </a:r>
            <a:r>
              <a:rPr lang="cs-CZ" b="1" dirty="0"/>
              <a:t>magnetickou indukci </a:t>
            </a:r>
            <a:r>
              <a:rPr lang="cs-CZ" dirty="0"/>
              <a:t>získáváme: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Obě metody byly využity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b="1" dirty="0"/>
              <a:t>Síla</a:t>
            </a:r>
            <a:r>
              <a:rPr lang="cs-CZ" dirty="0"/>
              <a:t> byla měřena pomocí váhy (pro jeden magnet)</a:t>
            </a:r>
          </a:p>
          <a:p>
            <a:pPr lvl="1"/>
            <a:r>
              <a:rPr lang="cs-CZ" b="1" dirty="0"/>
              <a:t>Magnetické pole </a:t>
            </a:r>
            <a:r>
              <a:rPr lang="cs-CZ" dirty="0"/>
              <a:t>bylo měřeno</a:t>
            </a:r>
            <a:r>
              <a:rPr lang="cs-CZ" b="1" dirty="0"/>
              <a:t> </a:t>
            </a:r>
            <a:r>
              <a:rPr lang="cs-CZ" dirty="0"/>
              <a:t>a </a:t>
            </a:r>
            <a:r>
              <a:rPr lang="cs-CZ" b="1" dirty="0"/>
              <a:t>magnetometrem z mobilního telefonu </a:t>
            </a:r>
            <a:r>
              <a:rPr lang="cs-CZ" dirty="0"/>
              <a:t>(2, 3 a větší magnety)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analýza dat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17" y="2124946"/>
            <a:ext cx="5045906" cy="3784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18" y="2254826"/>
            <a:ext cx="4709667" cy="3784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683545" y="368884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/>
              <a:t>B [T]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EC796-F213-97C6-881B-82F849682598}"/>
              </a:ext>
            </a:extLst>
          </p:cNvPr>
          <p:cNvSpPr txBox="1"/>
          <p:nvPr/>
        </p:nvSpPr>
        <p:spPr>
          <a:xfrm>
            <a:off x="1541798" y="1704684"/>
            <a:ext cx="384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Analýza měření pomocí magnetometru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CF9C5-0744-BBB4-DBA1-36287B417BA6}"/>
              </a:ext>
            </a:extLst>
          </p:cNvPr>
          <p:cNvSpPr txBox="1"/>
          <p:nvPr/>
        </p:nvSpPr>
        <p:spPr>
          <a:xfrm>
            <a:off x="7833710" y="1704684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Výsledky měření síly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8939</TotalTime>
  <Words>3275</Words>
  <Application>Microsoft Office PowerPoint</Application>
  <PresentationFormat>Widescreen</PresentationFormat>
  <Paragraphs>577</Paragraphs>
  <Slides>38</Slides>
  <Notes>35</Notes>
  <HiddenSlides>14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Calibri</vt:lpstr>
      <vt:lpstr>Calibri Light</vt:lpstr>
      <vt:lpstr>Cambria Math</vt:lpstr>
      <vt:lpstr>Retrospect</vt:lpstr>
      <vt:lpstr>Počítačové modelování dynamických magnetických systémů a vývoj magnetických převodovek</vt:lpstr>
      <vt:lpstr>Obsah</vt:lpstr>
      <vt:lpstr>Účel práce</vt:lpstr>
      <vt:lpstr>Úvodní sledování</vt:lpstr>
      <vt:lpstr>Další sledování</vt:lpstr>
      <vt:lpstr>Relevantní parametry</vt:lpstr>
      <vt:lpstr>Relevantní jevy</vt:lpstr>
      <vt:lpstr>Remanence</vt:lpstr>
      <vt:lpstr>Remanence – analýza dat</vt:lpstr>
      <vt:lpstr>Remanence - výsledky</vt:lpstr>
      <vt:lpstr>Moment setrvačnosti - I</vt:lpstr>
      <vt:lpstr>Tření – Analytické řešení</vt:lpstr>
      <vt:lpstr>Tření – Srovnání modelů</vt:lpstr>
      <vt:lpstr>Simulace - Implementace</vt:lpstr>
      <vt:lpstr>Simulace – Metody</vt:lpstr>
      <vt:lpstr>Simulace – Metody</vt:lpstr>
      <vt:lpstr>Simulace - Formalizace</vt:lpstr>
      <vt:lpstr>Simulace – Formalizované výpočty</vt:lpstr>
      <vt:lpstr>Simulace - Souhrn</vt:lpstr>
      <vt:lpstr>Magnetické vázání</vt:lpstr>
      <vt:lpstr>Magnetické vázání - výsledky</vt:lpstr>
      <vt:lpstr>Magnetické vázání - simulace</vt:lpstr>
      <vt:lpstr>Sub-period behaviour</vt:lpstr>
      <vt:lpstr>Sub-period behaviour - Angle</vt:lpstr>
      <vt:lpstr>Sub-period behaviour - Velocity</vt:lpstr>
      <vt:lpstr>Přenos momentu síly - aparatura</vt:lpstr>
      <vt:lpstr>Air drag</vt:lpstr>
      <vt:lpstr>Braking torque</vt:lpstr>
      <vt:lpstr>Přenos momentu síly</vt:lpstr>
      <vt:lpstr>Torque transfer efficiency</vt:lpstr>
      <vt:lpstr>Torque transfer improvements</vt:lpstr>
      <vt:lpstr>Drag – External magnetic field</vt:lpstr>
      <vt:lpstr>Magnetické převodovky</vt:lpstr>
      <vt:lpstr>Modulátorové převodovky - princip</vt:lpstr>
      <vt:lpstr>Vlastní návrh (2. verze)</vt:lpstr>
      <vt:lpstr>Detail návrhu</vt:lpstr>
      <vt:lpstr>Shrnutí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75</cp:revision>
  <dcterms:created xsi:type="dcterms:W3CDTF">2023-12-08T18:22:24Z</dcterms:created>
  <dcterms:modified xsi:type="dcterms:W3CDTF">2024-03-05T07:11:05Z</dcterms:modified>
</cp:coreProperties>
</file>